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 id="2147483669" r:id="rId2"/>
  </p:sldMasterIdLst>
  <p:notesMasterIdLst>
    <p:notesMasterId r:id="rId40"/>
  </p:notesMasterIdLst>
  <p:sldIdLst>
    <p:sldId id="258" r:id="rId3"/>
    <p:sldId id="257" r:id="rId4"/>
    <p:sldId id="436" r:id="rId5"/>
    <p:sldId id="259" r:id="rId6"/>
    <p:sldId id="498" r:id="rId7"/>
    <p:sldId id="437" r:id="rId8"/>
    <p:sldId id="438" r:id="rId9"/>
    <p:sldId id="500" r:id="rId10"/>
    <p:sldId id="261" r:id="rId11"/>
    <p:sldId id="432" r:id="rId12"/>
    <p:sldId id="282" r:id="rId13"/>
    <p:sldId id="434" r:id="rId14"/>
    <p:sldId id="502" r:id="rId15"/>
    <p:sldId id="433" r:id="rId16"/>
    <p:sldId id="435" r:id="rId17"/>
    <p:sldId id="503" r:id="rId18"/>
    <p:sldId id="504" r:id="rId19"/>
    <p:sldId id="505" r:id="rId20"/>
    <p:sldId id="506" r:id="rId21"/>
    <p:sldId id="507" r:id="rId22"/>
    <p:sldId id="508" r:id="rId23"/>
    <p:sldId id="509" r:id="rId24"/>
    <p:sldId id="510" r:id="rId25"/>
    <p:sldId id="511" r:id="rId26"/>
    <p:sldId id="512" r:id="rId27"/>
    <p:sldId id="513" r:id="rId28"/>
    <p:sldId id="514" r:id="rId29"/>
    <p:sldId id="515" r:id="rId30"/>
    <p:sldId id="516" r:id="rId31"/>
    <p:sldId id="517" r:id="rId32"/>
    <p:sldId id="518" r:id="rId33"/>
    <p:sldId id="519" r:id="rId34"/>
    <p:sldId id="520" r:id="rId35"/>
    <p:sldId id="521" r:id="rId36"/>
    <p:sldId id="522" r:id="rId37"/>
    <p:sldId id="523" r:id="rId38"/>
    <p:sldId id="263" r:id="rId3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sc the" initials="jt" lastIdx="1" clrIdx="0">
    <p:extLst>
      <p:ext uri="{19B8F6BF-5375-455C-9EA6-DF929625EA0E}">
        <p15:presenceInfo xmlns:p15="http://schemas.microsoft.com/office/powerpoint/2012/main" userId="59e599ffa10b19b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E7E7E"/>
    <a:srgbClr val="3F3F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12" autoAdjust="0"/>
    <p:restoredTop sz="96517" autoAdjust="0"/>
  </p:normalViewPr>
  <p:slideViewPr>
    <p:cSldViewPr snapToGrid="0" showGuides="1">
      <p:cViewPr varScale="1">
        <p:scale>
          <a:sx n="119" d="100"/>
          <a:sy n="119" d="100"/>
        </p:scale>
        <p:origin x="564" y="10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0" Type="http://schemas.openxmlformats.org/officeDocument/2006/relationships/slide" Target="slides/slide18.xml"/><Relationship Id="rId41"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image" Target="../media/image7.emf"/><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emf"/><Relationship Id="rId1" Type="http://schemas.openxmlformats.org/officeDocument/2006/relationships/image" Target="../media/image49.emf"/><Relationship Id="rId5" Type="http://schemas.openxmlformats.org/officeDocument/2006/relationships/image" Target="../media/image53.emf"/><Relationship Id="rId4" Type="http://schemas.openxmlformats.org/officeDocument/2006/relationships/image" Target="../media/image52.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55.e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image" Target="../media/image57.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image" Target="../media/image62.e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image" Target="../media/image67.emf"/><Relationship Id="rId1" Type="http://schemas.openxmlformats.org/officeDocument/2006/relationships/image" Target="../media/image66.e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70.emf"/><Relationship Id="rId1" Type="http://schemas.openxmlformats.org/officeDocument/2006/relationships/image" Target="../media/image69.e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72.emf"/><Relationship Id="rId1" Type="http://schemas.openxmlformats.org/officeDocument/2006/relationships/image" Target="../media/image71.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73.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image" Target="../media/image1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image" Target="../media/image20.emf"/><Relationship Id="rId4" Type="http://schemas.openxmlformats.org/officeDocument/2006/relationships/image" Target="../media/image23.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image" Target="../media/image24.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image" Target="../media/image27.emf"/><Relationship Id="rId4" Type="http://schemas.openxmlformats.org/officeDocument/2006/relationships/image" Target="../media/image30.e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image" Target="../media/image37.e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emf"/><Relationship Id="rId1" Type="http://schemas.openxmlformats.org/officeDocument/2006/relationships/image" Target="../media/image40.emf"/><Relationship Id="rId6" Type="http://schemas.openxmlformats.org/officeDocument/2006/relationships/image" Target="../media/image45.emf"/><Relationship Id="rId5" Type="http://schemas.openxmlformats.org/officeDocument/2006/relationships/image" Target="../media/image44.emf"/><Relationship Id="rId4" Type="http://schemas.openxmlformats.org/officeDocument/2006/relationships/image" Target="../media/image43.e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image" Target="../media/image47.emf"/><Relationship Id="rId1" Type="http://schemas.openxmlformats.org/officeDocument/2006/relationships/image" Target="../media/image4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50295A-D548-463D-A0FB-7869A4CA0027}" type="datetimeFigureOut">
              <a:rPr lang="zh-CN" altLang="en-US" smtClean="0"/>
              <a:t>2022/8/25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9F0AFC-48CF-49C0-954B-6A141C32AE05}" type="slidenum">
              <a:rPr lang="zh-CN" altLang="en-US" smtClean="0"/>
              <a:t>‹#›</a:t>
            </a:fld>
            <a:endParaRPr lang="zh-CN" altLang="en-US"/>
          </a:p>
        </p:txBody>
      </p:sp>
    </p:spTree>
    <p:extLst>
      <p:ext uri="{BB962C8B-B14F-4D97-AF65-F5344CB8AC3E}">
        <p14:creationId xmlns:p14="http://schemas.microsoft.com/office/powerpoint/2010/main" val="26034020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A9F0AFC-48CF-49C0-954B-6A141C32AE05}" type="slidenum">
              <a:rPr lang="zh-CN" altLang="en-US" smtClean="0"/>
              <a:t>1</a:t>
            </a:fld>
            <a:endParaRPr lang="zh-CN" altLang="en-US"/>
          </a:p>
        </p:txBody>
      </p:sp>
    </p:spTree>
    <p:extLst>
      <p:ext uri="{BB962C8B-B14F-4D97-AF65-F5344CB8AC3E}">
        <p14:creationId xmlns:p14="http://schemas.microsoft.com/office/powerpoint/2010/main" val="16740117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根据最新显示，</a:t>
            </a:r>
            <a:r>
              <a:rPr lang="en-US" altLang="zh-CN" dirty="0"/>
              <a:t>python</a:t>
            </a:r>
            <a:r>
              <a:rPr lang="zh-CN" altLang="en-US" dirty="0"/>
              <a:t>排名第七，前六分别是</a:t>
            </a:r>
            <a:r>
              <a:rPr lang="en-US" altLang="zh-CN" dirty="0"/>
              <a:t>java \c\</a:t>
            </a:r>
            <a:r>
              <a:rPr lang="en-US" altLang="zh-CN" dirty="0" err="1"/>
              <a:t>vb</a:t>
            </a:r>
            <a:r>
              <a:rPr lang="en-US" altLang="zh-CN" dirty="0"/>
              <a:t>\</a:t>
            </a:r>
            <a:r>
              <a:rPr lang="en-US" altLang="zh-CN" dirty="0" err="1"/>
              <a:t>c++</a:t>
            </a:r>
            <a:r>
              <a:rPr lang="en-US" altLang="zh-CN" dirty="0"/>
              <a:t>\</a:t>
            </a:r>
            <a:r>
              <a:rPr lang="en-US" altLang="zh-CN" dirty="0" err="1"/>
              <a:t>php</a:t>
            </a:r>
            <a:r>
              <a:rPr lang="en-US" altLang="zh-CN" dirty="0"/>
              <a:t>\</a:t>
            </a:r>
            <a:r>
              <a:rPr lang="en-US" altLang="zh-CN" dirty="0" err="1"/>
              <a:t>perl</a:t>
            </a:r>
            <a:endParaRPr lang="zh-CN" altLang="en-US" dirty="0"/>
          </a:p>
        </p:txBody>
      </p:sp>
      <p:sp>
        <p:nvSpPr>
          <p:cNvPr id="4" name="灯片编号占位符 3"/>
          <p:cNvSpPr>
            <a:spLocks noGrp="1"/>
          </p:cNvSpPr>
          <p:nvPr>
            <p:ph type="sldNum" sz="quarter" idx="10"/>
          </p:nvPr>
        </p:nvSpPr>
        <p:spPr/>
        <p:txBody>
          <a:bodyPr/>
          <a:lstStyle/>
          <a:p>
            <a:fld id="{5A9F0AFC-48CF-49C0-954B-6A141C32AE05}" type="slidenum">
              <a:rPr lang="zh-CN" altLang="en-US" smtClean="0"/>
              <a:t>6</a:t>
            </a:fld>
            <a:endParaRPr lang="zh-CN" altLang="en-US"/>
          </a:p>
        </p:txBody>
      </p:sp>
    </p:spTree>
    <p:extLst>
      <p:ext uri="{BB962C8B-B14F-4D97-AF65-F5344CB8AC3E}">
        <p14:creationId xmlns:p14="http://schemas.microsoft.com/office/powerpoint/2010/main" val="10026891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2376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142B6578-AAF6-4D63-A545-F6C311EB50A4}" type="datetimeFigureOut">
              <a:rPr lang="zh-CN" altLang="en-US" smtClean="0"/>
              <a:t>2022/8/25</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2CCA8F1-65B7-4168-9E5A-D348FEC2CD71}" type="slidenum">
              <a:rPr lang="zh-CN" altLang="en-US" smtClean="0"/>
              <a:t>‹#›</a:t>
            </a:fld>
            <a:endParaRPr lang="zh-CN" altLang="en-US"/>
          </a:p>
        </p:txBody>
      </p:sp>
    </p:spTree>
    <p:extLst>
      <p:ext uri="{BB962C8B-B14F-4D97-AF65-F5344CB8AC3E}">
        <p14:creationId xmlns:p14="http://schemas.microsoft.com/office/powerpoint/2010/main" val="1860921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13" name="Rounded Rectangle 12"/>
          <p:cNvSpPr/>
          <p:nvPr userDrawn="1"/>
        </p:nvSpPr>
        <p:spPr>
          <a:xfrm>
            <a:off x="0" y="463101"/>
            <a:ext cx="120869" cy="535382"/>
          </a:xfrm>
          <a:prstGeom prst="roundRect">
            <a:avLst>
              <a:gd name="adj" fmla="val 0"/>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solidFill>
            </a:endParaRPr>
          </a:p>
        </p:txBody>
      </p:sp>
      <p:sp>
        <p:nvSpPr>
          <p:cNvPr id="7" name="Text Placeholder 10"/>
          <p:cNvSpPr>
            <a:spLocks noGrp="1"/>
          </p:cNvSpPr>
          <p:nvPr>
            <p:ph type="body" sz="quarter" idx="13"/>
          </p:nvPr>
        </p:nvSpPr>
        <p:spPr>
          <a:xfrm>
            <a:off x="252192" y="463100"/>
            <a:ext cx="10938321" cy="669013"/>
          </a:xfrm>
        </p:spPr>
        <p:txBody>
          <a:bodyPr lIns="0" tIns="0" rIns="0" bIns="0" anchor="ctr" anchorCtr="0">
            <a:noAutofit/>
          </a:bodyPr>
          <a:lstStyle>
            <a:lvl1pPr marL="0" indent="0" algn="l" defTabSz="914400" rtl="0" eaLnBrk="1" latinLnBrk="0" hangingPunct="1">
              <a:lnSpc>
                <a:spcPct val="90000"/>
              </a:lnSpc>
              <a:spcBef>
                <a:spcPts val="1000"/>
              </a:spcBef>
              <a:buFont typeface="Arial" panose="020B0604020202020204" pitchFamily="34" charset="0"/>
              <a:buNone/>
              <a:defRPr lang="id-ID" sz="4000" kern="1200" dirty="0">
                <a:solidFill>
                  <a:schemeClr val="tx1"/>
                </a:solidFill>
                <a:effectLst/>
                <a:latin typeface="+mn-lt"/>
                <a:ea typeface="+mn-ea"/>
                <a:cs typeface="+mn-ea"/>
              </a:defRPr>
            </a:lvl1pPr>
          </a:lstStyle>
          <a:p>
            <a:pPr lvl="0"/>
            <a:endParaRPr lang="id-ID" dirty="0"/>
          </a:p>
        </p:txBody>
      </p:sp>
      <p:sp>
        <p:nvSpPr>
          <p:cNvPr id="10" name="Rounded Rectangle 9"/>
          <p:cNvSpPr/>
          <p:nvPr userDrawn="1"/>
        </p:nvSpPr>
        <p:spPr>
          <a:xfrm>
            <a:off x="11471564" y="372774"/>
            <a:ext cx="431078"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lumMod val="50000"/>
                </a:prstClr>
              </a:solidFill>
            </a:endParaRPr>
          </a:p>
        </p:txBody>
      </p:sp>
      <p:sp>
        <p:nvSpPr>
          <p:cNvPr id="15" name="Slide Number Placeholder 5"/>
          <p:cNvSpPr>
            <a:spLocks noGrp="1"/>
          </p:cNvSpPr>
          <p:nvPr>
            <p:ph type="sldNum" sz="quarter" idx="12"/>
          </p:nvPr>
        </p:nvSpPr>
        <p:spPr>
          <a:xfrm>
            <a:off x="11471564" y="327460"/>
            <a:ext cx="431078" cy="389083"/>
          </a:xfrm>
        </p:spPr>
        <p:txBody>
          <a:bodyPr lIns="0" tIns="0" rIns="0" bIns="0"/>
          <a:lstStyle>
            <a:lvl1pPr algn="ctr">
              <a:defRPr sz="1000">
                <a:solidFill>
                  <a:schemeClr val="bg1">
                    <a:lumMod val="50000"/>
                  </a:schemeClr>
                </a:solidFill>
                <a:latin typeface="Lato" panose="020F0502020204030203" pitchFamily="34" charset="0"/>
              </a:defRPr>
            </a:lvl1pPr>
          </a:lstStyle>
          <a:p>
            <a:pPr>
              <a:defRPr/>
            </a:pPr>
            <a:fld id="{FCEE2C88-6C8F-484D-AF69-578F576B1F44}" type="slidenum">
              <a:rPr lang="en-US" smtClean="0">
                <a:solidFill>
                  <a:prstClr val="white">
                    <a:lumMod val="50000"/>
                  </a:prstClr>
                </a:solidFill>
              </a:rPr>
              <a:pPr>
                <a:defRPr/>
              </a:pPr>
              <a:t>‹#›</a:t>
            </a:fld>
            <a:endParaRPr lang="en-US" dirty="0">
              <a:solidFill>
                <a:prstClr val="white">
                  <a:lumMod val="50000"/>
                </a:prstClr>
              </a:solidFill>
            </a:endParaRPr>
          </a:p>
        </p:txBody>
      </p:sp>
    </p:spTree>
    <p:extLst>
      <p:ext uri="{BB962C8B-B14F-4D97-AF65-F5344CB8AC3E}">
        <p14:creationId xmlns:p14="http://schemas.microsoft.com/office/powerpoint/2010/main" val="4293426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10" name="Rounded Rectangle 9"/>
          <p:cNvSpPr/>
          <p:nvPr userDrawn="1"/>
        </p:nvSpPr>
        <p:spPr>
          <a:xfrm>
            <a:off x="11471564" y="372774"/>
            <a:ext cx="431078"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lumMod val="50000"/>
                </a:prstClr>
              </a:solidFill>
            </a:endParaRPr>
          </a:p>
        </p:txBody>
      </p:sp>
      <p:sp>
        <p:nvSpPr>
          <p:cNvPr id="15" name="Slide Number Placeholder 5"/>
          <p:cNvSpPr>
            <a:spLocks noGrp="1"/>
          </p:cNvSpPr>
          <p:nvPr>
            <p:ph type="sldNum" sz="quarter" idx="12"/>
          </p:nvPr>
        </p:nvSpPr>
        <p:spPr>
          <a:xfrm>
            <a:off x="11471564" y="327460"/>
            <a:ext cx="431078" cy="389083"/>
          </a:xfrm>
        </p:spPr>
        <p:txBody>
          <a:bodyPr lIns="0" tIns="0" rIns="0" bIns="0"/>
          <a:lstStyle>
            <a:lvl1pPr algn="ctr">
              <a:defRPr sz="1000">
                <a:solidFill>
                  <a:schemeClr val="bg1">
                    <a:lumMod val="50000"/>
                  </a:schemeClr>
                </a:solidFill>
                <a:latin typeface="Lato" panose="020F0502020204030203" pitchFamily="34" charset="0"/>
              </a:defRPr>
            </a:lvl1pPr>
          </a:lstStyle>
          <a:p>
            <a:pPr>
              <a:defRPr/>
            </a:pPr>
            <a:fld id="{FCEE2C88-6C8F-484D-AF69-578F576B1F44}" type="slidenum">
              <a:rPr lang="en-US" smtClean="0">
                <a:solidFill>
                  <a:prstClr val="white">
                    <a:lumMod val="50000"/>
                  </a:prstClr>
                </a:solidFill>
              </a:rPr>
              <a:pPr>
                <a:defRPr/>
              </a:pPr>
              <a:t>‹#›</a:t>
            </a:fld>
            <a:endParaRPr lang="en-US" dirty="0">
              <a:solidFill>
                <a:prstClr val="white">
                  <a:lumMod val="50000"/>
                </a:prstClr>
              </a:solidFill>
            </a:endParaRPr>
          </a:p>
        </p:txBody>
      </p:sp>
    </p:spTree>
    <p:extLst>
      <p:ext uri="{BB962C8B-B14F-4D97-AF65-F5344CB8AC3E}">
        <p14:creationId xmlns:p14="http://schemas.microsoft.com/office/powerpoint/2010/main" val="815463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3036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4A19198C-6740-4614-BCC5-18ACDE528779}" type="datetimeFigureOut">
              <a:rPr lang="zh-CN" altLang="en-US" smtClean="0"/>
              <a:t>2022/8/25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1A84E6B-0BC3-47CC-AA36-89AA347E7AB6}" type="slidenum">
              <a:rPr lang="zh-CN" altLang="en-US" smtClean="0"/>
              <a:t>‹#›</a:t>
            </a:fld>
            <a:endParaRPr lang="zh-CN" altLang="en-US"/>
          </a:p>
        </p:txBody>
      </p:sp>
    </p:spTree>
    <p:extLst>
      <p:ext uri="{BB962C8B-B14F-4D97-AF65-F5344CB8AC3E}">
        <p14:creationId xmlns:p14="http://schemas.microsoft.com/office/powerpoint/2010/main" val="390910829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8945731"/>
      </p:ext>
    </p:extLst>
  </p:cSld>
  <p:clrMap bg1="lt1" tx1="dk1" bg2="lt2" tx2="dk2" accent1="accent1" accent2="accent2" accent3="accent3" accent4="accent4" accent5="accent5" accent6="accent6" hlink="hlink" folHlink="folHlink"/>
  <p:sldLayoutIdLst>
    <p:sldLayoutId id="2147483668" r:id="rId1"/>
    <p:sldLayoutId id="2147483673" r:id="rId2"/>
  </p:sldLayoutIdLst>
  <p:hf hdr="0" ftr="0" dt="0"/>
  <p:txStyles>
    <p:titleStyle>
      <a:lvl1pPr algn="l" defTabSz="914400" rtl="0" eaLnBrk="1" latinLnBrk="0" hangingPunct="1">
        <a:lnSpc>
          <a:spcPct val="90000"/>
        </a:lnSpc>
        <a:spcBef>
          <a:spcPct val="0"/>
        </a:spcBef>
        <a:buNone/>
        <a:defRPr lang="en-US" sz="30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Raleway" panose="020B0003030101060003" pitchFamily="34" charset="0"/>
              </a:defRPr>
            </a:lvl1pPr>
          </a:lstStyle>
          <a:p>
            <a:pPr>
              <a:defRPr/>
            </a:pPr>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Raleway" panose="020B0003030101060003" pitchFamily="34" charset="0"/>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Raleway" panose="020B0003030101060003" pitchFamily="34" charset="0"/>
              </a:defRPr>
            </a:lvl1pPr>
          </a:lstStyle>
          <a:p>
            <a:pPr>
              <a:defRPr/>
            </a:pPr>
            <a:fld id="{FCEE2C88-6C8F-484D-AF69-578F576B1F44}"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22511787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4" r:id="rId4"/>
  </p:sldLayoutIdLst>
  <p:hf hdr="0" ftr="0" dt="0"/>
  <p:txStyles>
    <p:titleStyle>
      <a:lvl1pPr algn="l" defTabSz="914400" rtl="0" eaLnBrk="1" latinLnBrk="0" hangingPunct="1">
        <a:lnSpc>
          <a:spcPct val="90000"/>
        </a:lnSpc>
        <a:spcBef>
          <a:spcPct val="0"/>
        </a:spcBef>
        <a:buNone/>
        <a:defRPr lang="en-US" sz="30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2.png"/><Relationship Id="rId2" Type="http://schemas.openxmlformats.org/officeDocument/2006/relationships/slideLayout" Target="../slideLayouts/slideLayout3.xml"/><Relationship Id="rId1" Type="http://schemas.openxmlformats.org/officeDocument/2006/relationships/vmlDrawing" Target="../drawings/vmlDrawing3.vml"/><Relationship Id="rId6" Type="http://schemas.openxmlformats.org/officeDocument/2006/relationships/image" Target="../media/image21.png"/><Relationship Id="rId5" Type="http://schemas.openxmlformats.org/officeDocument/2006/relationships/image" Target="../media/image16.emf"/><Relationship Id="rId4" Type="http://schemas.openxmlformats.org/officeDocument/2006/relationships/oleObject" Target="../embeddings/oleObject10.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image" Target="../media/image27.png"/><Relationship Id="rId7" Type="http://schemas.openxmlformats.org/officeDocument/2006/relationships/image" Target="../media/image21.emf"/><Relationship Id="rId12" Type="http://schemas.openxmlformats.org/officeDocument/2006/relationships/image" Target="../media/image23.emf"/><Relationship Id="rId2" Type="http://schemas.openxmlformats.org/officeDocument/2006/relationships/slideLayout" Target="../slideLayouts/slideLayout3.xml"/><Relationship Id="rId1" Type="http://schemas.openxmlformats.org/officeDocument/2006/relationships/vmlDrawing" Target="../drawings/vmlDrawing4.vml"/><Relationship Id="rId6" Type="http://schemas.openxmlformats.org/officeDocument/2006/relationships/oleObject" Target="../embeddings/oleObject12.bin"/><Relationship Id="rId11" Type="http://schemas.openxmlformats.org/officeDocument/2006/relationships/oleObject" Target="../embeddings/oleObject14.bin"/><Relationship Id="rId5" Type="http://schemas.openxmlformats.org/officeDocument/2006/relationships/image" Target="../media/image20.emf"/><Relationship Id="rId10" Type="http://schemas.openxmlformats.org/officeDocument/2006/relationships/image" Target="../media/image28.png"/><Relationship Id="rId4" Type="http://schemas.openxmlformats.org/officeDocument/2006/relationships/oleObject" Target="../embeddings/oleObject11.bin"/><Relationship Id="rId9" Type="http://schemas.openxmlformats.org/officeDocument/2006/relationships/image" Target="../media/image22.emf"/></Relationships>
</file>

<file path=ppt/slides/_rels/slide12.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oleObject" Target="../embeddings/oleObject15.bin"/><Relationship Id="rId7" Type="http://schemas.openxmlformats.org/officeDocument/2006/relationships/image" Target="../media/image25.emf"/><Relationship Id="rId2" Type="http://schemas.openxmlformats.org/officeDocument/2006/relationships/slideLayout" Target="../slideLayouts/slideLayout3.xml"/><Relationship Id="rId1" Type="http://schemas.openxmlformats.org/officeDocument/2006/relationships/vmlDrawing" Target="../drawings/vmlDrawing5.vml"/><Relationship Id="rId6" Type="http://schemas.openxmlformats.org/officeDocument/2006/relationships/oleObject" Target="../embeddings/oleObject16.bin"/><Relationship Id="rId5" Type="http://schemas.openxmlformats.org/officeDocument/2006/relationships/image" Target="../media/image32.png"/><Relationship Id="rId10" Type="http://schemas.openxmlformats.org/officeDocument/2006/relationships/image" Target="../media/image26.emf"/><Relationship Id="rId4" Type="http://schemas.openxmlformats.org/officeDocument/2006/relationships/image" Target="../media/image24.emf"/><Relationship Id="rId9" Type="http://schemas.openxmlformats.org/officeDocument/2006/relationships/oleObject" Target="../embeddings/oleObject17.bin"/></Relationships>
</file>

<file path=ppt/slides/_rels/slide13.xml.rels><?xml version="1.0" encoding="UTF-8" standalone="yes"?>
<Relationships xmlns="http://schemas.openxmlformats.org/package/2006/relationships"><Relationship Id="rId8" Type="http://schemas.openxmlformats.org/officeDocument/2006/relationships/image" Target="../media/image29.emf"/><Relationship Id="rId3" Type="http://schemas.openxmlformats.org/officeDocument/2006/relationships/oleObject" Target="../embeddings/oleObject18.bin"/><Relationship Id="rId7" Type="http://schemas.openxmlformats.org/officeDocument/2006/relationships/oleObject" Target="../embeddings/oleObject20.bin"/><Relationship Id="rId2" Type="http://schemas.openxmlformats.org/officeDocument/2006/relationships/slideLayout" Target="../slideLayouts/slideLayout3.xml"/><Relationship Id="rId1" Type="http://schemas.openxmlformats.org/officeDocument/2006/relationships/vmlDrawing" Target="../drawings/vmlDrawing6.vml"/><Relationship Id="rId6" Type="http://schemas.openxmlformats.org/officeDocument/2006/relationships/image" Target="../media/image28.emf"/><Relationship Id="rId11" Type="http://schemas.openxmlformats.org/officeDocument/2006/relationships/image" Target="../media/image30.emf"/><Relationship Id="rId5" Type="http://schemas.openxmlformats.org/officeDocument/2006/relationships/oleObject" Target="../embeddings/oleObject19.bin"/><Relationship Id="rId10" Type="http://schemas.openxmlformats.org/officeDocument/2006/relationships/oleObject" Target="../embeddings/oleObject21.bin"/><Relationship Id="rId4" Type="http://schemas.openxmlformats.org/officeDocument/2006/relationships/image" Target="../media/image27.emf"/><Relationship Id="rId9" Type="http://schemas.openxmlformats.org/officeDocument/2006/relationships/image" Target="../media/image38.png"/></Relationships>
</file>

<file path=ppt/slides/_rels/slide1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3.xml"/><Relationship Id="rId4" Type="http://schemas.openxmlformats.org/officeDocument/2006/relationships/image" Target="../media/image44.png"/></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24.bin"/><Relationship Id="rId3" Type="http://schemas.openxmlformats.org/officeDocument/2006/relationships/oleObject" Target="../embeddings/oleObject22.bin"/><Relationship Id="rId7" Type="http://schemas.openxmlformats.org/officeDocument/2006/relationships/image" Target="../media/image38.emf"/><Relationship Id="rId2" Type="http://schemas.openxmlformats.org/officeDocument/2006/relationships/slideLayout" Target="../slideLayouts/slideLayout3.xml"/><Relationship Id="rId1" Type="http://schemas.openxmlformats.org/officeDocument/2006/relationships/vmlDrawing" Target="../drawings/vmlDrawing7.vml"/><Relationship Id="rId6" Type="http://schemas.openxmlformats.org/officeDocument/2006/relationships/oleObject" Target="../embeddings/oleObject23.bin"/><Relationship Id="rId5" Type="http://schemas.openxmlformats.org/officeDocument/2006/relationships/image" Target="../media/image48.png"/><Relationship Id="rId4" Type="http://schemas.openxmlformats.org/officeDocument/2006/relationships/image" Target="../media/image37.emf"/><Relationship Id="rId9" Type="http://schemas.openxmlformats.org/officeDocument/2006/relationships/image" Target="../media/image39.emf"/></Relationships>
</file>

<file path=ppt/slides/_rels/slide19.xml.rels><?xml version="1.0" encoding="UTF-8" standalone="yes"?>
<Relationships xmlns="http://schemas.openxmlformats.org/package/2006/relationships"><Relationship Id="rId8" Type="http://schemas.openxmlformats.org/officeDocument/2006/relationships/image" Target="../media/image42.emf"/><Relationship Id="rId13" Type="http://schemas.openxmlformats.org/officeDocument/2006/relationships/image" Target="../media/image55.png"/><Relationship Id="rId3" Type="http://schemas.openxmlformats.org/officeDocument/2006/relationships/oleObject" Target="../embeddings/oleObject25.bin"/><Relationship Id="rId7" Type="http://schemas.openxmlformats.org/officeDocument/2006/relationships/oleObject" Target="../embeddings/oleObject27.bin"/><Relationship Id="rId12" Type="http://schemas.openxmlformats.org/officeDocument/2006/relationships/image" Target="../media/image44.emf"/><Relationship Id="rId2" Type="http://schemas.openxmlformats.org/officeDocument/2006/relationships/slideLayout" Target="../slideLayouts/slideLayout3.xml"/><Relationship Id="rId1" Type="http://schemas.openxmlformats.org/officeDocument/2006/relationships/vmlDrawing" Target="../drawings/vmlDrawing8.vml"/><Relationship Id="rId6" Type="http://schemas.openxmlformats.org/officeDocument/2006/relationships/image" Target="../media/image41.emf"/><Relationship Id="rId11" Type="http://schemas.openxmlformats.org/officeDocument/2006/relationships/oleObject" Target="../embeddings/oleObject29.bin"/><Relationship Id="rId5" Type="http://schemas.openxmlformats.org/officeDocument/2006/relationships/oleObject" Target="../embeddings/oleObject26.bin"/><Relationship Id="rId15" Type="http://schemas.openxmlformats.org/officeDocument/2006/relationships/image" Target="../media/image45.emf"/><Relationship Id="rId10" Type="http://schemas.openxmlformats.org/officeDocument/2006/relationships/image" Target="../media/image43.emf"/><Relationship Id="rId4" Type="http://schemas.openxmlformats.org/officeDocument/2006/relationships/image" Target="../media/image40.emf"/><Relationship Id="rId9" Type="http://schemas.openxmlformats.org/officeDocument/2006/relationships/oleObject" Target="../embeddings/oleObject28.bin"/><Relationship Id="rId14" Type="http://schemas.openxmlformats.org/officeDocument/2006/relationships/oleObject" Target="../embeddings/oleObject30.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33.bin"/><Relationship Id="rId3" Type="http://schemas.openxmlformats.org/officeDocument/2006/relationships/oleObject" Target="../embeddings/oleObject31.bin"/><Relationship Id="rId7" Type="http://schemas.openxmlformats.org/officeDocument/2006/relationships/image" Target="../media/image59.png"/><Relationship Id="rId2" Type="http://schemas.openxmlformats.org/officeDocument/2006/relationships/slideLayout" Target="../slideLayouts/slideLayout3.xml"/><Relationship Id="rId1" Type="http://schemas.openxmlformats.org/officeDocument/2006/relationships/vmlDrawing" Target="../drawings/vmlDrawing9.vml"/><Relationship Id="rId6" Type="http://schemas.openxmlformats.org/officeDocument/2006/relationships/image" Target="../media/image47.emf"/><Relationship Id="rId5" Type="http://schemas.openxmlformats.org/officeDocument/2006/relationships/oleObject" Target="../embeddings/oleObject32.bin"/><Relationship Id="rId10" Type="http://schemas.openxmlformats.org/officeDocument/2006/relationships/image" Target="../media/image60.png"/><Relationship Id="rId4" Type="http://schemas.openxmlformats.org/officeDocument/2006/relationships/image" Target="../media/image46.emf"/><Relationship Id="rId9" Type="http://schemas.openxmlformats.org/officeDocument/2006/relationships/image" Target="../media/image48.emf"/></Relationships>
</file>

<file path=ppt/slides/_rels/slide21.xml.rels><?xml version="1.0" encoding="UTF-8" standalone="yes"?>
<Relationships xmlns="http://schemas.openxmlformats.org/package/2006/relationships"><Relationship Id="rId8" Type="http://schemas.openxmlformats.org/officeDocument/2006/relationships/image" Target="../media/image51.emf"/><Relationship Id="rId13" Type="http://schemas.openxmlformats.org/officeDocument/2006/relationships/image" Target="../media/image53.emf"/><Relationship Id="rId3" Type="http://schemas.openxmlformats.org/officeDocument/2006/relationships/oleObject" Target="../embeddings/oleObject34.bin"/><Relationship Id="rId7" Type="http://schemas.openxmlformats.org/officeDocument/2006/relationships/oleObject" Target="../embeddings/oleObject36.bin"/><Relationship Id="rId12" Type="http://schemas.openxmlformats.org/officeDocument/2006/relationships/oleObject" Target="../embeddings/oleObject38.bin"/><Relationship Id="rId2" Type="http://schemas.openxmlformats.org/officeDocument/2006/relationships/slideLayout" Target="../slideLayouts/slideLayout3.xml"/><Relationship Id="rId1" Type="http://schemas.openxmlformats.org/officeDocument/2006/relationships/vmlDrawing" Target="../drawings/vmlDrawing10.vml"/><Relationship Id="rId6" Type="http://schemas.openxmlformats.org/officeDocument/2006/relationships/image" Target="../media/image50.emf"/><Relationship Id="rId11" Type="http://schemas.openxmlformats.org/officeDocument/2006/relationships/image" Target="../media/image66.png"/><Relationship Id="rId5" Type="http://schemas.openxmlformats.org/officeDocument/2006/relationships/oleObject" Target="../embeddings/oleObject35.bin"/><Relationship Id="rId10" Type="http://schemas.openxmlformats.org/officeDocument/2006/relationships/image" Target="../media/image52.emf"/><Relationship Id="rId4" Type="http://schemas.openxmlformats.org/officeDocument/2006/relationships/image" Target="../media/image49.emf"/><Relationship Id="rId9" Type="http://schemas.openxmlformats.org/officeDocument/2006/relationships/oleObject" Target="../embeddings/oleObject37.bin"/><Relationship Id="rId14" Type="http://schemas.openxmlformats.org/officeDocument/2006/relationships/image" Target="../media/image67.png"/></Relationships>
</file>

<file path=ppt/slides/_rels/slide22.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slideLayout" Target="../slideLayouts/slideLayout3.xml"/><Relationship Id="rId1" Type="http://schemas.openxmlformats.org/officeDocument/2006/relationships/vmlDrawing" Target="../drawings/vmlDrawing11.vml"/><Relationship Id="rId6" Type="http://schemas.openxmlformats.org/officeDocument/2006/relationships/image" Target="../media/image55.emf"/><Relationship Id="rId5" Type="http://schemas.openxmlformats.org/officeDocument/2006/relationships/oleObject" Target="../embeddings/oleObject39.bin"/><Relationship Id="rId4" Type="http://schemas.openxmlformats.org/officeDocument/2006/relationships/image" Target="../media/image72.png"/></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40.bin"/><Relationship Id="rId7" Type="http://schemas.openxmlformats.org/officeDocument/2006/relationships/image" Target="../media/image58.emf"/><Relationship Id="rId2" Type="http://schemas.openxmlformats.org/officeDocument/2006/relationships/slideLayout" Target="../slideLayouts/slideLayout3.xml"/><Relationship Id="rId1" Type="http://schemas.openxmlformats.org/officeDocument/2006/relationships/vmlDrawing" Target="../drawings/vmlDrawing12.vml"/><Relationship Id="rId6" Type="http://schemas.openxmlformats.org/officeDocument/2006/relationships/oleObject" Target="../embeddings/oleObject41.bin"/><Relationship Id="rId5" Type="http://schemas.openxmlformats.org/officeDocument/2006/relationships/image" Target="../media/image75.png"/><Relationship Id="rId4" Type="http://schemas.openxmlformats.org/officeDocument/2006/relationships/image" Target="../media/image57.emf"/></Relationships>
</file>

<file path=ppt/slides/_rels/slide2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slideLayout" Target="../slideLayouts/slideLayout3.xml"/><Relationship Id="rId1" Type="http://schemas.openxmlformats.org/officeDocument/2006/relationships/vmlDrawing" Target="../drawings/vmlDrawing13.vml"/><Relationship Id="rId6" Type="http://schemas.openxmlformats.org/officeDocument/2006/relationships/image" Target="../media/image59.emf"/><Relationship Id="rId5" Type="http://schemas.openxmlformats.org/officeDocument/2006/relationships/oleObject" Target="../embeddings/oleObject42.bin"/><Relationship Id="rId4" Type="http://schemas.openxmlformats.org/officeDocument/2006/relationships/image" Target="../media/image61.png"/></Relationships>
</file>

<file path=ppt/slides/_rels/slide27.xml.rels><?xml version="1.0" encoding="UTF-8" standalone="yes"?>
<Relationships xmlns="http://schemas.openxmlformats.org/package/2006/relationships"><Relationship Id="rId8" Type="http://schemas.openxmlformats.org/officeDocument/2006/relationships/image" Target="../media/image63.emf"/><Relationship Id="rId3" Type="http://schemas.openxmlformats.org/officeDocument/2006/relationships/image" Target="../media/image81.png"/><Relationship Id="rId7" Type="http://schemas.openxmlformats.org/officeDocument/2006/relationships/oleObject" Target="../embeddings/oleObject44.bin"/><Relationship Id="rId2" Type="http://schemas.openxmlformats.org/officeDocument/2006/relationships/slideLayout" Target="../slideLayouts/slideLayout3.xml"/><Relationship Id="rId1" Type="http://schemas.openxmlformats.org/officeDocument/2006/relationships/vmlDrawing" Target="../drawings/vmlDrawing14.vml"/><Relationship Id="rId6" Type="http://schemas.openxmlformats.org/officeDocument/2006/relationships/image" Target="../media/image82.png"/><Relationship Id="rId5" Type="http://schemas.openxmlformats.org/officeDocument/2006/relationships/image" Target="../media/image62.emf"/><Relationship Id="rId4" Type="http://schemas.openxmlformats.org/officeDocument/2006/relationships/oleObject" Target="../embeddings/oleObject43.bin"/></Relationships>
</file>

<file path=ppt/slides/_rels/slide2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47.bin"/><Relationship Id="rId3" Type="http://schemas.openxmlformats.org/officeDocument/2006/relationships/oleObject" Target="../embeddings/oleObject45.bin"/><Relationship Id="rId7" Type="http://schemas.openxmlformats.org/officeDocument/2006/relationships/image" Target="../media/image67.emf"/><Relationship Id="rId2" Type="http://schemas.openxmlformats.org/officeDocument/2006/relationships/slideLayout" Target="../slideLayouts/slideLayout3.xml"/><Relationship Id="rId1" Type="http://schemas.openxmlformats.org/officeDocument/2006/relationships/vmlDrawing" Target="../drawings/vmlDrawing15.vml"/><Relationship Id="rId6" Type="http://schemas.openxmlformats.org/officeDocument/2006/relationships/oleObject" Target="../embeddings/oleObject46.bin"/><Relationship Id="rId5" Type="http://schemas.openxmlformats.org/officeDocument/2006/relationships/image" Target="../media/image88.png"/><Relationship Id="rId4" Type="http://schemas.openxmlformats.org/officeDocument/2006/relationships/image" Target="../media/image66.emf"/><Relationship Id="rId9" Type="http://schemas.openxmlformats.org/officeDocument/2006/relationships/image" Target="../media/image68.emf"/></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91.png"/><Relationship Id="rId7" Type="http://schemas.openxmlformats.org/officeDocument/2006/relationships/image" Target="../media/image70.emf"/><Relationship Id="rId2" Type="http://schemas.openxmlformats.org/officeDocument/2006/relationships/slideLayout" Target="../slideLayouts/slideLayout3.xml"/><Relationship Id="rId1" Type="http://schemas.openxmlformats.org/officeDocument/2006/relationships/vmlDrawing" Target="../drawings/vmlDrawing16.vml"/><Relationship Id="rId6" Type="http://schemas.openxmlformats.org/officeDocument/2006/relationships/oleObject" Target="../embeddings/oleObject49.bin"/><Relationship Id="rId5" Type="http://schemas.openxmlformats.org/officeDocument/2006/relationships/image" Target="../media/image69.emf"/><Relationship Id="rId4" Type="http://schemas.openxmlformats.org/officeDocument/2006/relationships/oleObject" Target="../embeddings/oleObject48.bin"/></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3.xml"/><Relationship Id="rId1" Type="http://schemas.openxmlformats.org/officeDocument/2006/relationships/vmlDrawing" Target="../drawings/vmlDrawing17.vml"/><Relationship Id="rId6" Type="http://schemas.openxmlformats.org/officeDocument/2006/relationships/image" Target="../media/image72.emf"/><Relationship Id="rId5" Type="http://schemas.openxmlformats.org/officeDocument/2006/relationships/oleObject" Target="../embeddings/oleObject51.bin"/><Relationship Id="rId4" Type="http://schemas.openxmlformats.org/officeDocument/2006/relationships/image" Target="../media/image71.e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3.xml"/><Relationship Id="rId1" Type="http://schemas.openxmlformats.org/officeDocument/2006/relationships/vmlDrawing" Target="../drawings/vmlDrawing18.vml"/><Relationship Id="rId5" Type="http://schemas.openxmlformats.org/officeDocument/2006/relationships/image" Target="../media/image74.png"/><Relationship Id="rId4" Type="http://schemas.openxmlformats.org/officeDocument/2006/relationships/image" Target="../media/image73.emf"/></Relationships>
</file>

<file path=ppt/slides/_rels/slide33.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8" Type="http://schemas.openxmlformats.org/officeDocument/2006/relationships/image" Target="../media/image9.emf"/><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11.emf"/><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8.e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10.emf"/><Relationship Id="rId4" Type="http://schemas.openxmlformats.org/officeDocument/2006/relationships/image" Target="../media/image7.emf"/><Relationship Id="rId9" Type="http://schemas.openxmlformats.org/officeDocument/2006/relationships/oleObject" Target="../embeddings/oleObject4.bin"/><Relationship Id="rId14" Type="http://schemas.openxmlformats.org/officeDocument/2006/relationships/image" Target="../media/image12.emf"/></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oleObject" Target="../embeddings/oleObject7.bin"/><Relationship Id="rId7" Type="http://schemas.openxmlformats.org/officeDocument/2006/relationships/image" Target="../media/image16.png"/><Relationship Id="rId2" Type="http://schemas.openxmlformats.org/officeDocument/2006/relationships/slideLayout" Target="../slideLayouts/slideLayout3.xml"/><Relationship Id="rId1" Type="http://schemas.openxmlformats.org/officeDocument/2006/relationships/vmlDrawing" Target="../drawings/vmlDrawing2.vml"/><Relationship Id="rId6" Type="http://schemas.openxmlformats.org/officeDocument/2006/relationships/image" Target="../media/image14.emf"/><Relationship Id="rId5" Type="http://schemas.openxmlformats.org/officeDocument/2006/relationships/oleObject" Target="../embeddings/oleObject8.bin"/><Relationship Id="rId10" Type="http://schemas.openxmlformats.org/officeDocument/2006/relationships/image" Target="../media/image17.png"/><Relationship Id="rId4" Type="http://schemas.openxmlformats.org/officeDocument/2006/relationships/image" Target="../media/image13.emf"/><Relationship Id="rId9" Type="http://schemas.openxmlformats.org/officeDocument/2006/relationships/image" Target="../media/image15.emf"/></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4585333" y="3424634"/>
            <a:ext cx="4689296"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342900" fontAlgn="auto">
              <a:spcBef>
                <a:spcPts val="0"/>
              </a:spcBef>
              <a:spcAft>
                <a:spcPts val="0"/>
              </a:spcAft>
              <a:defRPr/>
            </a:pPr>
            <a:r>
              <a:rPr kumimoji="1" lang="en-US" altLang="zh-CN" sz="2400" dirty="0">
                <a:solidFill>
                  <a:schemeClr val="tx1">
                    <a:lumMod val="50000"/>
                    <a:lumOff val="50000"/>
                  </a:schemeClr>
                </a:solidFill>
                <a:cs typeface="+mn-ea"/>
                <a:sym typeface="+mn-lt"/>
              </a:rPr>
              <a:t>Dimension reduction</a:t>
            </a:r>
            <a:endParaRPr kumimoji="1" lang="zh-CN" altLang="en-US" sz="2400" dirty="0">
              <a:solidFill>
                <a:schemeClr val="tx1">
                  <a:lumMod val="50000"/>
                  <a:lumOff val="50000"/>
                </a:schemeClr>
              </a:solidFill>
              <a:cs typeface="+mn-ea"/>
              <a:sym typeface="+mn-lt"/>
            </a:endParaRPr>
          </a:p>
        </p:txBody>
      </p:sp>
      <p:sp>
        <p:nvSpPr>
          <p:cNvPr id="3" name="文本框 8"/>
          <p:cNvSpPr txBox="1"/>
          <p:nvPr/>
        </p:nvSpPr>
        <p:spPr>
          <a:xfrm>
            <a:off x="4585333" y="2655193"/>
            <a:ext cx="4689296" cy="76944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rPr>
              <a:t>数据降维</a:t>
            </a:r>
          </a:p>
        </p:txBody>
      </p:sp>
      <p:cxnSp>
        <p:nvCxnSpPr>
          <p:cNvPr id="4" name="直接连接符 3"/>
          <p:cNvCxnSpPr/>
          <p:nvPr/>
        </p:nvCxnSpPr>
        <p:spPr>
          <a:xfrm>
            <a:off x="4416441" y="2757714"/>
            <a:ext cx="0" cy="1128585"/>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699658" y="2485638"/>
            <a:ext cx="1547892" cy="1573583"/>
            <a:chOff x="2498710" y="2311467"/>
            <a:chExt cx="1748840" cy="1777866"/>
          </a:xfrm>
        </p:grpSpPr>
        <p:sp>
          <p:nvSpPr>
            <p:cNvPr id="6" name="椭圆 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8000" dirty="0"/>
                <a:t>5</a:t>
              </a:r>
              <a:endParaRPr lang="zh-CN" altLang="en-US" sz="8000" dirty="0"/>
            </a:p>
          </p:txBody>
        </p:sp>
        <p:sp>
          <p:nvSpPr>
            <p:cNvPr id="7" name="椭圆 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8000" dirty="0"/>
            </a:p>
          </p:txBody>
        </p:sp>
        <p:sp>
          <p:nvSpPr>
            <p:cNvPr id="8" name="椭圆 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9" name="椭圆 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spTree>
    <p:extLst>
      <p:ext uri="{BB962C8B-B14F-4D97-AF65-F5344CB8AC3E}">
        <p14:creationId xmlns:p14="http://schemas.microsoft.com/office/powerpoint/2010/main" val="29661936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3" y="382036"/>
            <a:ext cx="5596157" cy="669013"/>
          </a:xfrm>
        </p:spPr>
        <p:txBody>
          <a:bodyPr/>
          <a:lstStyle/>
          <a:p>
            <a:r>
              <a:rPr lang="zh-CN" altLang="en-US" dirty="0"/>
              <a:t>最大投影方差理解 </a:t>
            </a:r>
            <a:r>
              <a:rPr lang="en-US" altLang="zh-CN" dirty="0"/>
              <a:t>PCA</a:t>
            </a:r>
            <a:endParaRPr lang="zh-CN" altLang="en-US" sz="4000" dirty="0">
              <a:solidFill>
                <a:schemeClr val="tx1"/>
              </a:solidFill>
              <a:latin typeface="+mn-lt"/>
              <a:ea typeface="+mn-ea"/>
              <a:cs typeface="+mn-ea"/>
            </a:endParaRPr>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10</a:t>
            </a:fld>
            <a:endParaRPr lang="en-US" dirty="0">
              <a:solidFill>
                <a:prstClr val="white">
                  <a:lumMod val="50000"/>
                </a:prstClr>
              </a:solidFill>
            </a:endParaRPr>
          </a:p>
        </p:txBody>
      </p:sp>
      <p:pic>
        <p:nvPicPr>
          <p:cNvPr id="5" name="图片 4">
            <a:extLst>
              <a:ext uri="{FF2B5EF4-FFF2-40B4-BE49-F238E27FC236}">
                <a16:creationId xmlns:a16="http://schemas.microsoft.com/office/drawing/2014/main" id="{E1B22112-D15F-4A03-9FB9-9085AA078EC1}"/>
              </a:ext>
            </a:extLst>
          </p:cNvPr>
          <p:cNvPicPr>
            <a:picLocks noChangeAspect="1"/>
          </p:cNvPicPr>
          <p:nvPr/>
        </p:nvPicPr>
        <p:blipFill>
          <a:blip r:embed="rId3"/>
          <a:stretch>
            <a:fillRect/>
          </a:stretch>
        </p:blipFill>
        <p:spPr>
          <a:xfrm>
            <a:off x="477264" y="1778027"/>
            <a:ext cx="4908413" cy="3813148"/>
          </a:xfrm>
          <a:prstGeom prst="rect">
            <a:avLst/>
          </a:prstGeom>
        </p:spPr>
      </p:pic>
      <p:graphicFrame>
        <p:nvGraphicFramePr>
          <p:cNvPr id="7" name="对象 6">
            <a:extLst>
              <a:ext uri="{FF2B5EF4-FFF2-40B4-BE49-F238E27FC236}">
                <a16:creationId xmlns:a16="http://schemas.microsoft.com/office/drawing/2014/main" id="{CD39B80E-30F3-470C-B38A-57F229068699}"/>
              </a:ext>
            </a:extLst>
          </p:cNvPr>
          <p:cNvGraphicFramePr>
            <a:graphicFrameLocks noChangeAspect="1"/>
          </p:cNvGraphicFramePr>
          <p:nvPr>
            <p:extLst>
              <p:ext uri="{D42A27DB-BD31-4B8C-83A1-F6EECF244321}">
                <p14:modId xmlns:p14="http://schemas.microsoft.com/office/powerpoint/2010/main" val="3782774519"/>
              </p:ext>
            </p:extLst>
          </p:nvPr>
        </p:nvGraphicFramePr>
        <p:xfrm>
          <a:off x="7519589" y="3109440"/>
          <a:ext cx="2348275" cy="1116012"/>
        </p:xfrm>
        <a:graphic>
          <a:graphicData uri="http://schemas.openxmlformats.org/presentationml/2006/ole">
            <mc:AlternateContent xmlns:mc="http://schemas.openxmlformats.org/markup-compatibility/2006">
              <mc:Choice xmlns:v="urn:schemas-microsoft-com:vml" Requires="v">
                <p:oleObj spid="_x0000_s4110" name="Equation" r:id="rId4" imgW="961837" imgH="457232" progId="Equation.DSMT4">
                  <p:embed/>
                </p:oleObj>
              </mc:Choice>
              <mc:Fallback>
                <p:oleObj name="Equation" r:id="rId4" imgW="961837" imgH="457232" progId="Equation.DSMT4">
                  <p:embed/>
                  <p:pic>
                    <p:nvPicPr>
                      <p:cNvPr id="0" name=""/>
                      <p:cNvPicPr/>
                      <p:nvPr/>
                    </p:nvPicPr>
                    <p:blipFill>
                      <a:blip r:embed="rId5"/>
                      <a:stretch>
                        <a:fillRect/>
                      </a:stretch>
                    </p:blipFill>
                    <p:spPr>
                      <a:xfrm>
                        <a:off x="7519589" y="3109440"/>
                        <a:ext cx="2348275" cy="1116012"/>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8" name="矩形 7">
                <a:extLst>
                  <a:ext uri="{FF2B5EF4-FFF2-40B4-BE49-F238E27FC236}">
                    <a16:creationId xmlns:a16="http://schemas.microsoft.com/office/drawing/2014/main" id="{BE6A48B3-9622-4CA6-AD17-752BDB03F3DD}"/>
                  </a:ext>
                </a:extLst>
              </p:cNvPr>
              <p:cNvSpPr/>
              <p:nvPr/>
            </p:nvSpPr>
            <p:spPr>
              <a:xfrm>
                <a:off x="5700351" y="1637444"/>
                <a:ext cx="5986752" cy="1415387"/>
              </a:xfrm>
              <a:prstGeom prst="rect">
                <a:avLst/>
              </a:prstGeom>
            </p:spPr>
            <p:txBody>
              <a:bodyPr wrap="square">
                <a:spAutoFit/>
              </a:bodyPr>
              <a:lstStyle/>
              <a:p>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投影</a:t>
                </a:r>
                <a14:m>
                  <m:oMath xmlns:m="http://schemas.openxmlformats.org/officeDocument/2006/math">
                    <m:r>
                      <a:rPr lang="en-US" altLang="zh-CN" sz="2400" i="1">
                        <a:latin typeface="Cambria Math" panose="02040503050406030204" pitchFamily="18" charset="0"/>
                        <a:ea typeface="宋体" panose="02010600030101010101" pitchFamily="2" charset="-122"/>
                        <a:cs typeface="Times New Roman" panose="02020603050405020304" pitchFamily="18" charset="0"/>
                      </a:rPr>
                      <m:t>𝑘</m:t>
                    </m:r>
                    <m:r>
                      <a:rPr lang="en-US" altLang="zh-CN" sz="2400" i="1">
                        <a:latin typeface="Cambria Math" panose="02040503050406030204" pitchFamily="18" charset="0"/>
                        <a:ea typeface="宋体" panose="02010600030101010101" pitchFamily="2" charset="-122"/>
                        <a:cs typeface="Times New Roman" panose="02020603050405020304" pitchFamily="18" charset="0"/>
                      </a:rPr>
                      <m:t>=|</m:t>
                    </m:r>
                    <m:acc>
                      <m:accPr>
                        <m:chr m:val="⃗"/>
                        <m:ctrlPr>
                          <a:rPr lang="zh-CN" altLang="zh-CN" sz="4400" i="1">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i="1">
                            <a:latin typeface="Cambria Math" panose="02040503050406030204" pitchFamily="18" charset="0"/>
                            <a:ea typeface="宋体" panose="02010600030101010101" pitchFamily="2" charset="-122"/>
                            <a:cs typeface="Times New Roman" panose="02020603050405020304" pitchFamily="18" charset="0"/>
                          </a:rPr>
                          <m:t>𝑎</m:t>
                        </m:r>
                      </m:e>
                    </m:acc>
                    <m:r>
                      <a:rPr lang="en-US" altLang="zh-CN" sz="2400" i="1">
                        <a:latin typeface="Cambria Math" panose="02040503050406030204" pitchFamily="18" charset="0"/>
                        <a:ea typeface="宋体" panose="02010600030101010101" pitchFamily="2" charset="-122"/>
                        <a:cs typeface="Times New Roman" panose="02020603050405020304" pitchFamily="18" charset="0"/>
                      </a:rPr>
                      <m:t>|</m:t>
                    </m:r>
                    <m:r>
                      <a:rPr lang="en-US" altLang="zh-CN" sz="2400" i="1">
                        <a:latin typeface="Cambria Math" panose="02040503050406030204" pitchFamily="18" charset="0"/>
                        <a:ea typeface="宋体" panose="02010600030101010101" pitchFamily="2" charset="-122"/>
                        <a:cs typeface="Times New Roman" panose="02020603050405020304" pitchFamily="18" charset="0"/>
                      </a:rPr>
                      <m:t>𝑐𝑜𝑠</m:t>
                    </m:r>
                    <m:r>
                      <a:rPr lang="en-US" altLang="zh-CN" sz="2400" i="1">
                        <a:latin typeface="Cambria Math" panose="02040503050406030204" pitchFamily="18" charset="0"/>
                        <a:ea typeface="宋体" panose="02010600030101010101" pitchFamily="2" charset="-122"/>
                        <a:cs typeface="Times New Roman" panose="02020603050405020304" pitchFamily="18" charset="0"/>
                      </a:rPr>
                      <m:t>𝜃</m:t>
                    </m:r>
                  </m:oMath>
                </a14:m>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
                      <a:rPr lang="zh-CN" altLang="zh-CN" sz="2400">
                        <a:latin typeface="Cambria Math" panose="02040503050406030204" pitchFamily="18" charset="0"/>
                        <a:ea typeface="Cambria Math" panose="02040503050406030204" pitchFamily="18" charset="0"/>
                        <a:cs typeface="Times New Roman" panose="02020603050405020304" pitchFamily="18" charset="0"/>
                      </a:rPr>
                      <m:t> </m:t>
                    </m:r>
                    <m:acc>
                      <m:accPr>
                        <m:chr m:val="⃗"/>
                        <m:ctrlPr>
                          <a:rPr lang="zh-CN" altLang="zh-CN" sz="4400" i="1">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i="1">
                            <a:latin typeface="Cambria Math" panose="02040503050406030204" pitchFamily="18" charset="0"/>
                            <a:ea typeface="宋体" panose="02010600030101010101" pitchFamily="2" charset="-122"/>
                            <a:cs typeface="Times New Roman" panose="02020603050405020304" pitchFamily="18" charset="0"/>
                          </a:rPr>
                          <m:t>𝑘</m:t>
                        </m:r>
                      </m:e>
                    </m:acc>
                  </m:oMath>
                </a14:m>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的方向就是</a:t>
                </a:r>
                <a14:m>
                  <m:oMath xmlns:m="http://schemas.openxmlformats.org/officeDocument/2006/math">
                    <m:acc>
                      <m:accPr>
                        <m:chr m:val="⃗"/>
                        <m:ctrlPr>
                          <a:rPr lang="zh-CN" altLang="zh-CN" sz="4400" i="1">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i="1">
                            <a:latin typeface="Cambria Math" panose="02040503050406030204" pitchFamily="18" charset="0"/>
                            <a:ea typeface="宋体" panose="02010600030101010101" pitchFamily="2" charset="-122"/>
                            <a:cs typeface="Times New Roman" panose="02020603050405020304" pitchFamily="18" charset="0"/>
                          </a:rPr>
                          <m:t>𝑏</m:t>
                        </m:r>
                      </m:e>
                    </m:acc>
                  </m:oMath>
                </a14:m>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的方向、</a:t>
                </a:r>
                <a14:m>
                  <m:oMath xmlns:m="http://schemas.openxmlformats.org/officeDocument/2006/math">
                    <m:acc>
                      <m:accPr>
                        <m:chr m:val="⃗"/>
                        <m:ctrlPr>
                          <a:rPr lang="zh-CN" altLang="zh-CN" sz="4400" i="1">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i="1">
                            <a:latin typeface="Cambria Math" panose="02040503050406030204" pitchFamily="18" charset="0"/>
                            <a:ea typeface="宋体" panose="02010600030101010101" pitchFamily="2" charset="-122"/>
                            <a:cs typeface="Times New Roman" panose="02020603050405020304" pitchFamily="18" charset="0"/>
                          </a:rPr>
                          <m:t>𝑘</m:t>
                        </m:r>
                      </m:e>
                    </m:acc>
                  </m:oMath>
                </a14:m>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的大小就是</a:t>
                </a:r>
                <a14:m>
                  <m:oMath xmlns:m="http://schemas.openxmlformats.org/officeDocument/2006/math">
                    <m:r>
                      <a:rPr lang="en-US" altLang="zh-CN" sz="2400" i="1">
                        <a:latin typeface="Cambria Math" panose="02040503050406030204" pitchFamily="18" charset="0"/>
                        <a:ea typeface="宋体" panose="02010600030101010101" pitchFamily="2" charset="-122"/>
                        <a:cs typeface="Times New Roman" panose="02020603050405020304" pitchFamily="18" charset="0"/>
                      </a:rPr>
                      <m:t>|</m:t>
                    </m:r>
                    <m:acc>
                      <m:accPr>
                        <m:chr m:val="⃗"/>
                        <m:ctrlPr>
                          <a:rPr lang="zh-CN" altLang="zh-CN" sz="4400" i="1">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i="1">
                            <a:latin typeface="Cambria Math" panose="02040503050406030204" pitchFamily="18" charset="0"/>
                            <a:ea typeface="宋体" panose="02010600030101010101" pitchFamily="2" charset="-122"/>
                            <a:cs typeface="Times New Roman" panose="02020603050405020304" pitchFamily="18" charset="0"/>
                          </a:rPr>
                          <m:t>𝑎</m:t>
                        </m:r>
                      </m:e>
                    </m:acc>
                    <m:r>
                      <a:rPr lang="en-US" altLang="zh-CN" sz="2400" i="1">
                        <a:latin typeface="Cambria Math" panose="02040503050406030204" pitchFamily="18" charset="0"/>
                        <a:ea typeface="宋体" panose="02010600030101010101" pitchFamily="2" charset="-122"/>
                        <a:cs typeface="Times New Roman" panose="02020603050405020304" pitchFamily="18" charset="0"/>
                      </a:rPr>
                      <m:t>|</m:t>
                    </m:r>
                    <m:r>
                      <a:rPr lang="en-US" altLang="zh-CN" sz="2400" i="1">
                        <a:latin typeface="Cambria Math" panose="02040503050406030204" pitchFamily="18" charset="0"/>
                        <a:ea typeface="宋体" panose="02010600030101010101" pitchFamily="2" charset="-122"/>
                        <a:cs typeface="Times New Roman" panose="02020603050405020304" pitchFamily="18" charset="0"/>
                      </a:rPr>
                      <m:t>𝑐𝑜𝑠</m:t>
                    </m:r>
                    <m:r>
                      <a:rPr lang="en-US" altLang="zh-CN" sz="2400" i="1">
                        <a:latin typeface="Cambria Math" panose="02040503050406030204" pitchFamily="18" charset="0"/>
                        <a:ea typeface="宋体" panose="02010600030101010101" pitchFamily="2" charset="-122"/>
                        <a:cs typeface="Times New Roman" panose="02020603050405020304" pitchFamily="18" charset="0"/>
                      </a:rPr>
                      <m:t>𝜃</m:t>
                    </m:r>
                  </m:oMath>
                </a14:m>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en-US" sz="4400" dirty="0"/>
              </a:p>
            </p:txBody>
          </p:sp>
        </mc:Choice>
        <mc:Fallback xmlns="">
          <p:sp>
            <p:nvSpPr>
              <p:cNvPr id="8" name="矩形 7">
                <a:extLst>
                  <a:ext uri="{FF2B5EF4-FFF2-40B4-BE49-F238E27FC236}">
                    <a16:creationId xmlns:a16="http://schemas.microsoft.com/office/drawing/2014/main" id="{BE6A48B3-9622-4CA6-AD17-752BDB03F3DD}"/>
                  </a:ext>
                </a:extLst>
              </p:cNvPr>
              <p:cNvSpPr>
                <a:spLocks noRot="1" noChangeAspect="1" noMove="1" noResize="1" noEditPoints="1" noAdjustHandles="1" noChangeArrowheads="1" noChangeShapeType="1" noTextEdit="1"/>
              </p:cNvSpPr>
              <p:nvPr/>
            </p:nvSpPr>
            <p:spPr>
              <a:xfrm>
                <a:off x="5700351" y="1637444"/>
                <a:ext cx="5986752" cy="1415387"/>
              </a:xfrm>
              <a:prstGeom prst="rect">
                <a:avLst/>
              </a:prstGeom>
              <a:blipFill>
                <a:blip r:embed="rId6"/>
                <a:stretch>
                  <a:fillRect l="-1527" b="-3879"/>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9" name="矩形 8">
                <a:extLst>
                  <a:ext uri="{FF2B5EF4-FFF2-40B4-BE49-F238E27FC236}">
                    <a16:creationId xmlns:a16="http://schemas.microsoft.com/office/drawing/2014/main" id="{43DC2021-D489-4A45-9574-D30BFFDDFFF3}"/>
                  </a:ext>
                </a:extLst>
              </p:cNvPr>
              <p:cNvSpPr/>
              <p:nvPr/>
            </p:nvSpPr>
            <p:spPr>
              <a:xfrm>
                <a:off x="5591103" y="4512862"/>
                <a:ext cx="6096000" cy="885563"/>
              </a:xfrm>
              <a:prstGeom prst="rect">
                <a:avLst/>
              </a:prstGeom>
            </p:spPr>
            <p:txBody>
              <a:bodyPr>
                <a:spAutoFit/>
              </a:bodyPr>
              <a:lstStyle/>
              <a:p>
                <a:pPr indent="266700" algn="just">
                  <a:spcAft>
                    <a:spcPts val="0"/>
                  </a:spcAft>
                </a:pP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14:m>
                  <m:oMath xmlns:m="http://schemas.openxmlformats.org/officeDocument/2006/math">
                    <m:acc>
                      <m:accPr>
                        <m:chr m:val="⃗"/>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𝑎</m:t>
                        </m:r>
                      </m:e>
                    </m:acc>
                  </m:oMath>
                </a14:m>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是高维向量，</a:t>
                </a:r>
                <a14:m>
                  <m:oMath xmlns:m="http://schemas.openxmlformats.org/officeDocument/2006/math">
                    <m:acc>
                      <m:accPr>
                        <m:chr m:val="⃗"/>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𝑏</m:t>
                        </m:r>
                      </m:e>
                    </m:acc>
                  </m:oMath>
                </a14:m>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是低维向量时，投影就带有降维的功能了！</a:t>
                </a:r>
                <a:endParaRPr lang="zh-CN" altLang="zh-CN" sz="2400" kern="100" dirty="0">
                  <a:latin typeface="宋体" panose="02010600030101010101" pitchFamily="2" charset="-122"/>
                  <a:ea typeface="宋体" panose="02010600030101010101" pitchFamily="2" charset="-122"/>
                  <a:cs typeface="宋体" panose="02010600030101010101" pitchFamily="2" charset="-122"/>
                </a:endParaRPr>
              </a:p>
            </p:txBody>
          </p:sp>
        </mc:Choice>
        <mc:Fallback xmlns="">
          <p:sp>
            <p:nvSpPr>
              <p:cNvPr id="9" name="矩形 8">
                <a:extLst>
                  <a:ext uri="{FF2B5EF4-FFF2-40B4-BE49-F238E27FC236}">
                    <a16:creationId xmlns:a16="http://schemas.microsoft.com/office/drawing/2014/main" id="{43DC2021-D489-4A45-9574-D30BFFDDFFF3}"/>
                  </a:ext>
                </a:extLst>
              </p:cNvPr>
              <p:cNvSpPr>
                <a:spLocks noRot="1" noChangeAspect="1" noMove="1" noResize="1" noEditPoints="1" noAdjustHandles="1" noChangeArrowheads="1" noChangeShapeType="1" noTextEdit="1"/>
              </p:cNvSpPr>
              <p:nvPr/>
            </p:nvSpPr>
            <p:spPr>
              <a:xfrm>
                <a:off x="5591103" y="4512862"/>
                <a:ext cx="6096000" cy="885563"/>
              </a:xfrm>
              <a:prstGeom prst="rect">
                <a:avLst/>
              </a:prstGeom>
              <a:blipFill>
                <a:blip r:embed="rId7"/>
                <a:stretch>
                  <a:fillRect l="-1500" t="-1370" r="-1600" b="-1369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4700203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FCEE2C88-6C8F-484D-AF69-578F576B1F44}" type="slidenum">
              <a:rPr lang="en-US" smtClean="0">
                <a:latin typeface="+mn-lt"/>
                <a:cs typeface="+mn-ea"/>
                <a:sym typeface="+mn-lt"/>
              </a:rPr>
              <a:pPr/>
              <a:t>11</a:t>
            </a:fld>
            <a:endParaRPr lang="en-US" dirty="0">
              <a:latin typeface="+mn-lt"/>
              <a:cs typeface="+mn-ea"/>
              <a:sym typeface="+mn-lt"/>
            </a:endParaRPr>
          </a:p>
        </p:txBody>
      </p:sp>
      <p:sp>
        <p:nvSpPr>
          <p:cNvPr id="41" name="文本占位符 17"/>
          <p:cNvSpPr txBox="1">
            <a:spLocks/>
          </p:cNvSpPr>
          <p:nvPr/>
        </p:nvSpPr>
        <p:spPr>
          <a:xfrm>
            <a:off x="246994" y="445160"/>
            <a:ext cx="6406054" cy="58666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4000" dirty="0"/>
              <a:t>最大投影方差理解 </a:t>
            </a:r>
            <a:r>
              <a:rPr lang="en-US" altLang="zh-CN" sz="4000" dirty="0"/>
              <a:t>PCA</a:t>
            </a:r>
            <a:endParaRPr lang="zh-CN" altLang="en-US" sz="4000" dirty="0">
              <a:cs typeface="+mn-ea"/>
            </a:endParaRPr>
          </a:p>
        </p:txBody>
      </p:sp>
      <mc:AlternateContent xmlns:mc="http://schemas.openxmlformats.org/markup-compatibility/2006" xmlns:a14="http://schemas.microsoft.com/office/drawing/2010/main">
        <mc:Choice Requires="a14">
          <p:sp>
            <p:nvSpPr>
              <p:cNvPr id="2" name="矩形 1">
                <a:extLst>
                  <a:ext uri="{FF2B5EF4-FFF2-40B4-BE49-F238E27FC236}">
                    <a16:creationId xmlns:a16="http://schemas.microsoft.com/office/drawing/2014/main" id="{F08C411D-B687-490E-8850-299244C616E4}"/>
                  </a:ext>
                </a:extLst>
              </p:cNvPr>
              <p:cNvSpPr/>
              <p:nvPr/>
            </p:nvSpPr>
            <p:spPr>
              <a:xfrm>
                <a:off x="570598" y="2050150"/>
                <a:ext cx="4524444" cy="830997"/>
              </a:xfrm>
              <a:prstGeom prst="rect">
                <a:avLst/>
              </a:prstGeom>
            </p:spPr>
            <p:txBody>
              <a:bodyPr wrap="none">
                <a:spAutoFit/>
              </a:bodyPr>
              <a:lstStyle/>
              <a:p>
                <a:pPr indent="266700" algn="just">
                  <a:spcAft>
                    <a:spcPts val="0"/>
                  </a:spcAft>
                </a:pP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假设原始数据</a:t>
                </a:r>
                <a:r>
                  <a:rPr lang="en-US" altLang="zh-CN" sz="2400" kern="0" dirty="0">
                    <a:solidFill>
                      <a:srgbClr val="000000"/>
                    </a:solidFill>
                    <a:latin typeface="Times New Roman" panose="02020603050405020304" pitchFamily="18" charset="0"/>
                    <a:ea typeface="宋体" panose="02010600030101010101" pitchFamily="2" charset="-122"/>
                    <a:cs typeface="宋体" panose="02010600030101010101" pitchFamily="2" charset="-122"/>
                  </a:rPr>
                  <a:t>X</a:t>
                </a: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会投影在</a:t>
                </a:r>
                <a14:m>
                  <m:oMath xmlns:m="http://schemas.openxmlformats.org/officeDocument/2006/math">
                    <m:acc>
                      <m:accPr>
                        <m:chr m:val="⃗"/>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𝑧</m:t>
                        </m:r>
                      </m:e>
                    </m:acc>
                  </m:oMath>
                </a14:m>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a:t>
                </a:r>
                <a:endParaRPr lang="en-US"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266700" algn="just">
                  <a:spcAft>
                    <a:spcPts val="0"/>
                  </a:spcAft>
                </a:pP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规定</a:t>
                </a:r>
                <a14:m>
                  <m:oMath xmlns:m="http://schemas.openxmlformats.org/officeDocument/2006/math">
                    <m:acc>
                      <m:accPr>
                        <m:chr m:val="⃗"/>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𝑧</m:t>
                        </m:r>
                      </m:e>
                    </m:acc>
                  </m:oMath>
                </a14:m>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满足</a:t>
                </a:r>
                <a14:m>
                  <m:oMath xmlns:m="http://schemas.openxmlformats.org/officeDocument/2006/math">
                    <m:d>
                      <m:dPr>
                        <m:begChr m:val="|"/>
                        <m:endChr m:val="|"/>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acc>
                          <m:accPr>
                            <m:chr m:val="⃗"/>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𝑧</m:t>
                            </m:r>
                          </m:e>
                        </m:acc>
                      </m:e>
                    </m:d>
                    <m:r>
                      <a:rPr lang="en-US" altLang="zh-CN" sz="2400"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oMath>
                </a14:m>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，那么：</a:t>
                </a:r>
                <a:endParaRPr lang="zh-CN" altLang="zh-CN" sz="2400" kern="100" dirty="0">
                  <a:latin typeface="宋体" panose="02010600030101010101" pitchFamily="2" charset="-122"/>
                  <a:ea typeface="宋体" panose="02010600030101010101" pitchFamily="2" charset="-122"/>
                  <a:cs typeface="宋体" panose="02010600030101010101" pitchFamily="2" charset="-122"/>
                </a:endParaRPr>
              </a:p>
            </p:txBody>
          </p:sp>
        </mc:Choice>
        <mc:Fallback xmlns="">
          <p:sp>
            <p:nvSpPr>
              <p:cNvPr id="2" name="矩形 1">
                <a:extLst>
                  <a:ext uri="{FF2B5EF4-FFF2-40B4-BE49-F238E27FC236}">
                    <a16:creationId xmlns:a16="http://schemas.microsoft.com/office/drawing/2014/main" id="{F08C411D-B687-490E-8850-299244C616E4}"/>
                  </a:ext>
                </a:extLst>
              </p:cNvPr>
              <p:cNvSpPr>
                <a:spLocks noRot="1" noChangeAspect="1" noMove="1" noResize="1" noEditPoints="1" noAdjustHandles="1" noChangeArrowheads="1" noChangeShapeType="1" noTextEdit="1"/>
              </p:cNvSpPr>
              <p:nvPr/>
            </p:nvSpPr>
            <p:spPr>
              <a:xfrm>
                <a:off x="570598" y="2050150"/>
                <a:ext cx="4524444" cy="830997"/>
              </a:xfrm>
              <a:prstGeom prst="rect">
                <a:avLst/>
              </a:prstGeom>
              <a:blipFill>
                <a:blip r:embed="rId3"/>
                <a:stretch>
                  <a:fillRect t="-9489" r="-1078" b="-13139"/>
                </a:stretch>
              </a:blipFill>
            </p:spPr>
            <p:txBody>
              <a:bodyPr/>
              <a:lstStyle/>
              <a:p>
                <a:r>
                  <a:rPr lang="zh-CN" altLang="en-US">
                    <a:noFill/>
                  </a:rPr>
                  <a:t> </a:t>
                </a:r>
              </a:p>
            </p:txBody>
          </p:sp>
        </mc:Fallback>
      </mc:AlternateContent>
      <p:graphicFrame>
        <p:nvGraphicFramePr>
          <p:cNvPr id="5" name="对象 4">
            <a:extLst>
              <a:ext uri="{FF2B5EF4-FFF2-40B4-BE49-F238E27FC236}">
                <a16:creationId xmlns:a16="http://schemas.microsoft.com/office/drawing/2014/main" id="{4A64C528-1041-4AA3-941A-8D2970214E3D}"/>
              </a:ext>
            </a:extLst>
          </p:cNvPr>
          <p:cNvGraphicFramePr>
            <a:graphicFrameLocks noChangeAspect="1"/>
          </p:cNvGraphicFramePr>
          <p:nvPr>
            <p:extLst>
              <p:ext uri="{D42A27DB-BD31-4B8C-83A1-F6EECF244321}">
                <p14:modId xmlns:p14="http://schemas.microsoft.com/office/powerpoint/2010/main" val="1104098987"/>
              </p:ext>
            </p:extLst>
          </p:nvPr>
        </p:nvGraphicFramePr>
        <p:xfrm>
          <a:off x="404778" y="3062122"/>
          <a:ext cx="4856085" cy="2412478"/>
        </p:xfrm>
        <a:graphic>
          <a:graphicData uri="http://schemas.openxmlformats.org/presentationml/2006/ole">
            <mc:AlternateContent xmlns:mc="http://schemas.openxmlformats.org/markup-compatibility/2006">
              <mc:Choice xmlns:v="urn:schemas-microsoft-com:vml" Requires="v">
                <p:oleObj spid="_x0000_s3123" name="Equation" r:id="rId4" imgW="2971542" imgH="1476463" progId="Equation.DSMT4">
                  <p:embed/>
                </p:oleObj>
              </mc:Choice>
              <mc:Fallback>
                <p:oleObj name="Equation" r:id="rId4" imgW="2971542" imgH="1476463" progId="Equation.DSMT4">
                  <p:embed/>
                  <p:pic>
                    <p:nvPicPr>
                      <p:cNvPr id="0" name=""/>
                      <p:cNvPicPr/>
                      <p:nvPr/>
                    </p:nvPicPr>
                    <p:blipFill>
                      <a:blip r:embed="rId5"/>
                      <a:stretch>
                        <a:fillRect/>
                      </a:stretch>
                    </p:blipFill>
                    <p:spPr>
                      <a:xfrm>
                        <a:off x="404778" y="3062122"/>
                        <a:ext cx="4856085" cy="2412478"/>
                      </a:xfrm>
                      <a:prstGeom prst="rect">
                        <a:avLst/>
                      </a:prstGeom>
                    </p:spPr>
                  </p:pic>
                </p:oleObj>
              </mc:Fallback>
            </mc:AlternateContent>
          </a:graphicData>
        </a:graphic>
      </p:graphicFrame>
      <p:sp>
        <p:nvSpPr>
          <p:cNvPr id="6" name="矩形 5">
            <a:extLst>
              <a:ext uri="{FF2B5EF4-FFF2-40B4-BE49-F238E27FC236}">
                <a16:creationId xmlns:a16="http://schemas.microsoft.com/office/drawing/2014/main" id="{5A683DBF-6D56-400E-96E7-EC01711F6427}"/>
              </a:ext>
            </a:extLst>
          </p:cNvPr>
          <p:cNvSpPr/>
          <p:nvPr/>
        </p:nvSpPr>
        <p:spPr>
          <a:xfrm>
            <a:off x="6273182" y="975846"/>
            <a:ext cx="4850384" cy="646331"/>
          </a:xfrm>
          <a:prstGeom prst="rect">
            <a:avLst/>
          </a:prstGeom>
        </p:spPr>
        <p:txBody>
          <a:bodyPr wrap="square">
            <a:spAutoFit/>
          </a:bodyPr>
          <a:lstStyle/>
          <a:p>
            <a:r>
              <a:rPr lang="zh-CN" altLang="en-US" dirty="0"/>
              <a:t>为了使投影的方差最大，使用拉格朗日乘子法（也称乘数法）：</a:t>
            </a:r>
          </a:p>
        </p:txBody>
      </p:sp>
      <p:graphicFrame>
        <p:nvGraphicFramePr>
          <p:cNvPr id="7" name="对象 6">
            <a:extLst>
              <a:ext uri="{FF2B5EF4-FFF2-40B4-BE49-F238E27FC236}">
                <a16:creationId xmlns:a16="http://schemas.microsoft.com/office/drawing/2014/main" id="{3596FD3F-DCA7-4930-8551-45734411AC77}"/>
              </a:ext>
            </a:extLst>
          </p:cNvPr>
          <p:cNvGraphicFramePr>
            <a:graphicFrameLocks noChangeAspect="1"/>
          </p:cNvGraphicFramePr>
          <p:nvPr>
            <p:extLst>
              <p:ext uri="{D42A27DB-BD31-4B8C-83A1-F6EECF244321}">
                <p14:modId xmlns:p14="http://schemas.microsoft.com/office/powerpoint/2010/main" val="3316769885"/>
              </p:ext>
            </p:extLst>
          </p:nvPr>
        </p:nvGraphicFramePr>
        <p:xfrm>
          <a:off x="8092789" y="1574682"/>
          <a:ext cx="2681287" cy="1060044"/>
        </p:xfrm>
        <a:graphic>
          <a:graphicData uri="http://schemas.openxmlformats.org/presentationml/2006/ole">
            <mc:AlternateContent xmlns:mc="http://schemas.openxmlformats.org/markup-compatibility/2006">
              <mc:Choice xmlns:v="urn:schemas-microsoft-com:vml" Requires="v">
                <p:oleObj spid="_x0000_s3124" name="Equation" r:id="rId6" imgW="1228574" imgH="485674" progId="Equation.DSMT4">
                  <p:embed/>
                </p:oleObj>
              </mc:Choice>
              <mc:Fallback>
                <p:oleObj name="Equation" r:id="rId6" imgW="1228574" imgH="485674" progId="Equation.DSMT4">
                  <p:embed/>
                  <p:pic>
                    <p:nvPicPr>
                      <p:cNvPr id="0" name=""/>
                      <p:cNvPicPr/>
                      <p:nvPr/>
                    </p:nvPicPr>
                    <p:blipFill>
                      <a:blip r:embed="rId7"/>
                      <a:stretch>
                        <a:fillRect/>
                      </a:stretch>
                    </p:blipFill>
                    <p:spPr>
                      <a:xfrm>
                        <a:off x="8092789" y="1574682"/>
                        <a:ext cx="2681287" cy="1060044"/>
                      </a:xfrm>
                      <a:prstGeom prst="rect">
                        <a:avLst/>
                      </a:prstGeom>
                    </p:spPr>
                  </p:pic>
                </p:oleObj>
              </mc:Fallback>
            </mc:AlternateContent>
          </a:graphicData>
        </a:graphic>
      </p:graphicFrame>
      <p:graphicFrame>
        <p:nvGraphicFramePr>
          <p:cNvPr id="8" name="对象 7">
            <a:extLst>
              <a:ext uri="{FF2B5EF4-FFF2-40B4-BE49-F238E27FC236}">
                <a16:creationId xmlns:a16="http://schemas.microsoft.com/office/drawing/2014/main" id="{1DDAA94E-647B-4066-904B-AECA4C31AE90}"/>
              </a:ext>
            </a:extLst>
          </p:cNvPr>
          <p:cNvGraphicFramePr>
            <a:graphicFrameLocks noChangeAspect="1"/>
          </p:cNvGraphicFramePr>
          <p:nvPr>
            <p:extLst>
              <p:ext uri="{D42A27DB-BD31-4B8C-83A1-F6EECF244321}">
                <p14:modId xmlns:p14="http://schemas.microsoft.com/office/powerpoint/2010/main" val="4227685942"/>
              </p:ext>
            </p:extLst>
          </p:nvPr>
        </p:nvGraphicFramePr>
        <p:xfrm>
          <a:off x="6096000" y="2842334"/>
          <a:ext cx="4815550" cy="586666"/>
        </p:xfrm>
        <a:graphic>
          <a:graphicData uri="http://schemas.openxmlformats.org/presentationml/2006/ole">
            <mc:AlternateContent xmlns:mc="http://schemas.openxmlformats.org/markup-compatibility/2006">
              <mc:Choice xmlns:v="urn:schemas-microsoft-com:vml" Requires="v">
                <p:oleObj spid="_x0000_s3125" name="Equation" r:id="rId8" imgW="1876157" imgH="228616" progId="Equation.DSMT4">
                  <p:embed/>
                </p:oleObj>
              </mc:Choice>
              <mc:Fallback>
                <p:oleObj name="Equation" r:id="rId8" imgW="1876157" imgH="228616" progId="Equation.DSMT4">
                  <p:embed/>
                  <p:pic>
                    <p:nvPicPr>
                      <p:cNvPr id="0" name=""/>
                      <p:cNvPicPr/>
                      <p:nvPr/>
                    </p:nvPicPr>
                    <p:blipFill>
                      <a:blip r:embed="rId9"/>
                      <a:stretch>
                        <a:fillRect/>
                      </a:stretch>
                    </p:blipFill>
                    <p:spPr>
                      <a:xfrm>
                        <a:off x="6096000" y="2842334"/>
                        <a:ext cx="4815550" cy="586666"/>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9" name="矩形 8">
                <a:extLst>
                  <a:ext uri="{FF2B5EF4-FFF2-40B4-BE49-F238E27FC236}">
                    <a16:creationId xmlns:a16="http://schemas.microsoft.com/office/drawing/2014/main" id="{F2AA926A-86F3-44A5-A428-2EF180BDB90C}"/>
                  </a:ext>
                </a:extLst>
              </p:cNvPr>
              <p:cNvSpPr/>
              <p:nvPr/>
            </p:nvSpPr>
            <p:spPr>
              <a:xfrm>
                <a:off x="5191324" y="3605410"/>
                <a:ext cx="7014100" cy="400110"/>
              </a:xfrm>
              <a:prstGeom prst="rect">
                <a:avLst/>
              </a:prstGeom>
            </p:spPr>
            <p:txBody>
              <a:bodyPr wrap="none">
                <a:spAutoFit/>
              </a:bodyPr>
              <a:lstStyle/>
              <a:p>
                <a:pPr indent="266700" algn="just">
                  <a:spcAft>
                    <a:spcPts val="0"/>
                  </a:spcAft>
                </a:pPr>
                <a:r>
                  <a:rPr lang="zh-CN" altLang="zh-CN" sz="20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对函数</a:t>
                </a:r>
                <a14:m>
                  <m:oMath xmlns:m="http://schemas.openxmlformats.org/officeDocument/2006/math">
                    <m:r>
                      <a:rPr lang="en-US" altLang="zh-CN" sz="20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𝑓</m:t>
                    </m:r>
                  </m:oMath>
                </a14:m>
                <a:r>
                  <a:rPr lang="zh-CN" altLang="zh-CN" sz="20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求偏导数，偏导数为</a:t>
                </a:r>
                <a:r>
                  <a:rPr lang="en-US" altLang="zh-CN" sz="2000" kern="0" dirty="0">
                    <a:solidFill>
                      <a:srgbClr val="000000"/>
                    </a:solidFill>
                    <a:latin typeface="Times New Roman" panose="02020603050405020304" pitchFamily="18" charset="0"/>
                    <a:ea typeface="宋体" panose="02010600030101010101" pitchFamily="2" charset="-122"/>
                    <a:cs typeface="宋体" panose="02010600030101010101" pitchFamily="2" charset="-122"/>
                  </a:rPr>
                  <a:t>0</a:t>
                </a:r>
                <a:r>
                  <a:rPr lang="zh-CN" altLang="zh-CN" sz="20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时的</a:t>
                </a:r>
                <a14:m>
                  <m:oMath xmlns:m="http://schemas.openxmlformats.org/officeDocument/2006/math">
                    <m:acc>
                      <m:accPr>
                        <m:chr m:val="⃗"/>
                        <m:ctrlPr>
                          <a:rPr lang="zh-CN" altLang="zh-CN" sz="20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0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𝑧</m:t>
                        </m:r>
                      </m:e>
                    </m:acc>
                  </m:oMath>
                </a14:m>
                <a:r>
                  <a:rPr lang="zh-CN" altLang="zh-CN" sz="20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的取值就是所求结果：</a:t>
                </a:r>
                <a:endParaRPr lang="zh-CN" altLang="zh-CN" sz="2000" kern="100" dirty="0">
                  <a:latin typeface="宋体" panose="02010600030101010101" pitchFamily="2" charset="-122"/>
                  <a:ea typeface="宋体" panose="02010600030101010101" pitchFamily="2" charset="-122"/>
                  <a:cs typeface="宋体" panose="02010600030101010101" pitchFamily="2" charset="-122"/>
                </a:endParaRPr>
              </a:p>
            </p:txBody>
          </p:sp>
        </mc:Choice>
        <mc:Fallback xmlns="">
          <p:sp>
            <p:nvSpPr>
              <p:cNvPr id="9" name="矩形 8">
                <a:extLst>
                  <a:ext uri="{FF2B5EF4-FFF2-40B4-BE49-F238E27FC236}">
                    <a16:creationId xmlns:a16="http://schemas.microsoft.com/office/drawing/2014/main" id="{F2AA926A-86F3-44A5-A428-2EF180BDB90C}"/>
                  </a:ext>
                </a:extLst>
              </p:cNvPr>
              <p:cNvSpPr>
                <a:spLocks noRot="1" noChangeAspect="1" noMove="1" noResize="1" noEditPoints="1" noAdjustHandles="1" noChangeArrowheads="1" noChangeShapeType="1" noTextEdit="1"/>
              </p:cNvSpPr>
              <p:nvPr/>
            </p:nvSpPr>
            <p:spPr>
              <a:xfrm>
                <a:off x="5191324" y="3605410"/>
                <a:ext cx="7014100" cy="400110"/>
              </a:xfrm>
              <a:prstGeom prst="rect">
                <a:avLst/>
              </a:prstGeom>
              <a:blipFill>
                <a:blip r:embed="rId10"/>
                <a:stretch>
                  <a:fillRect t="-15152" r="-261" b="-27273"/>
                </a:stretch>
              </a:blipFill>
            </p:spPr>
            <p:txBody>
              <a:bodyPr/>
              <a:lstStyle/>
              <a:p>
                <a:r>
                  <a:rPr lang="zh-CN" altLang="en-US">
                    <a:noFill/>
                  </a:rPr>
                  <a:t> </a:t>
                </a:r>
              </a:p>
            </p:txBody>
          </p:sp>
        </mc:Fallback>
      </mc:AlternateContent>
      <p:graphicFrame>
        <p:nvGraphicFramePr>
          <p:cNvPr id="13" name="对象 12">
            <a:extLst>
              <a:ext uri="{FF2B5EF4-FFF2-40B4-BE49-F238E27FC236}">
                <a16:creationId xmlns:a16="http://schemas.microsoft.com/office/drawing/2014/main" id="{FCED5444-BD75-4322-A001-C520D8F41B4C}"/>
              </a:ext>
            </a:extLst>
          </p:cNvPr>
          <p:cNvGraphicFramePr>
            <a:graphicFrameLocks noChangeAspect="1"/>
          </p:cNvGraphicFramePr>
          <p:nvPr>
            <p:extLst>
              <p:ext uri="{D42A27DB-BD31-4B8C-83A1-F6EECF244321}">
                <p14:modId xmlns:p14="http://schemas.microsoft.com/office/powerpoint/2010/main" val="2411265747"/>
              </p:ext>
            </p:extLst>
          </p:nvPr>
        </p:nvGraphicFramePr>
        <p:xfrm>
          <a:off x="6604166" y="4268361"/>
          <a:ext cx="4400535" cy="880107"/>
        </p:xfrm>
        <a:graphic>
          <a:graphicData uri="http://schemas.openxmlformats.org/presentationml/2006/ole">
            <mc:AlternateContent xmlns:mc="http://schemas.openxmlformats.org/markup-compatibility/2006">
              <mc:Choice xmlns:v="urn:schemas-microsoft-com:vml" Requires="v">
                <p:oleObj spid="_x0000_s3126" name="Equation" r:id="rId11" imgW="1952471" imgH="390627" progId="Equation.DSMT4">
                  <p:embed/>
                </p:oleObj>
              </mc:Choice>
              <mc:Fallback>
                <p:oleObj name="Equation" r:id="rId11" imgW="1952471" imgH="390627" progId="Equation.DSMT4">
                  <p:embed/>
                  <p:pic>
                    <p:nvPicPr>
                      <p:cNvPr id="0" name=""/>
                      <p:cNvPicPr/>
                      <p:nvPr/>
                    </p:nvPicPr>
                    <p:blipFill>
                      <a:blip r:embed="rId12"/>
                      <a:stretch>
                        <a:fillRect/>
                      </a:stretch>
                    </p:blipFill>
                    <p:spPr>
                      <a:xfrm>
                        <a:off x="6604166" y="4268361"/>
                        <a:ext cx="4400535" cy="880107"/>
                      </a:xfrm>
                      <a:prstGeom prst="rect">
                        <a:avLst/>
                      </a:prstGeom>
                    </p:spPr>
                  </p:pic>
                </p:oleObj>
              </mc:Fallback>
            </mc:AlternateContent>
          </a:graphicData>
        </a:graphic>
      </p:graphicFrame>
      <p:sp>
        <p:nvSpPr>
          <p:cNvPr id="14" name="矩形 13">
            <a:extLst>
              <a:ext uri="{FF2B5EF4-FFF2-40B4-BE49-F238E27FC236}">
                <a16:creationId xmlns:a16="http://schemas.microsoft.com/office/drawing/2014/main" id="{909CCF60-2F9C-47FB-ADB2-468722C0872D}"/>
              </a:ext>
            </a:extLst>
          </p:cNvPr>
          <p:cNvSpPr/>
          <p:nvPr/>
        </p:nvSpPr>
        <p:spPr>
          <a:xfrm>
            <a:off x="6096000" y="5563684"/>
            <a:ext cx="5416868" cy="461665"/>
          </a:xfrm>
          <a:prstGeom prst="rect">
            <a:avLst/>
          </a:prstGeom>
        </p:spPr>
        <p:txBody>
          <a:bodyPr wrap="none">
            <a:spAutoFit/>
          </a:bodyPr>
          <a:lstStyle/>
          <a:p>
            <a:r>
              <a:rPr lang="zh-CN" altLang="en-US" sz="2400" dirty="0">
                <a:solidFill>
                  <a:srgbClr val="FF0000"/>
                </a:solidFill>
              </a:rPr>
              <a:t>即求解特征值最大时对应的特征向量。</a:t>
            </a:r>
          </a:p>
        </p:txBody>
      </p:sp>
    </p:spTree>
    <p:extLst>
      <p:ext uri="{BB962C8B-B14F-4D97-AF65-F5344CB8AC3E}">
        <p14:creationId xmlns:p14="http://schemas.microsoft.com/office/powerpoint/2010/main" val="35753337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63100"/>
            <a:ext cx="5777133" cy="669013"/>
          </a:xfrm>
        </p:spPr>
        <p:txBody>
          <a:bodyPr/>
          <a:lstStyle/>
          <a:p>
            <a:r>
              <a:rPr lang="zh-CN" altLang="en-US" dirty="0"/>
              <a:t>最小重构代价理解 </a:t>
            </a:r>
            <a:r>
              <a:rPr lang="en-US" altLang="zh-CN" dirty="0"/>
              <a:t>PCA</a:t>
            </a:r>
            <a:endParaRPr lang="zh-CN" altLang="en-US" dirty="0"/>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12</a:t>
            </a:fld>
            <a:endParaRPr lang="en-US" dirty="0">
              <a:solidFill>
                <a:prstClr val="white">
                  <a:lumMod val="50000"/>
                </a:prstClr>
              </a:solidFill>
            </a:endParaRPr>
          </a:p>
        </p:txBody>
      </p:sp>
      <p:sp>
        <p:nvSpPr>
          <p:cNvPr id="4" name="矩形 3">
            <a:extLst>
              <a:ext uri="{FF2B5EF4-FFF2-40B4-BE49-F238E27FC236}">
                <a16:creationId xmlns:a16="http://schemas.microsoft.com/office/drawing/2014/main" id="{00BA814A-3D30-4A23-BD1E-7E4DA684E05E}"/>
              </a:ext>
            </a:extLst>
          </p:cNvPr>
          <p:cNvSpPr/>
          <p:nvPr/>
        </p:nvSpPr>
        <p:spPr>
          <a:xfrm>
            <a:off x="928467" y="1296314"/>
            <a:ext cx="10543097" cy="1595565"/>
          </a:xfrm>
          <a:prstGeom prst="rect">
            <a:avLst/>
          </a:prstGeom>
        </p:spPr>
        <p:txBody>
          <a:bodyPr wrap="square">
            <a:spAutoFit/>
          </a:bodyPr>
          <a:lstStyle/>
          <a:p>
            <a:pPr>
              <a:lnSpc>
                <a:spcPct val="125000"/>
              </a:lnSpc>
            </a:pPr>
            <a:r>
              <a:rPr lang="zh-CN" altLang="en-US" sz="2000" dirty="0"/>
              <a:t>    当我们把高维数据“压缩”成低维数据后，很自然地就会想到，低维数据能完好地“解压”成高维数据吗？这个解压，换个名字就是重构。低维数据能够多大程度地还原为高维数据，如何衡量其效果？为此定义了重构代价，其值越小，低维数据越容易还原为高维数据，也就是高维数据在降维后并没有损失太多信息。</a:t>
            </a:r>
          </a:p>
        </p:txBody>
      </p:sp>
      <p:sp>
        <p:nvSpPr>
          <p:cNvPr id="9" name="矩形 8">
            <a:extLst>
              <a:ext uri="{FF2B5EF4-FFF2-40B4-BE49-F238E27FC236}">
                <a16:creationId xmlns:a16="http://schemas.microsoft.com/office/drawing/2014/main" id="{CB79227E-3144-4E93-83F6-004BFB51809F}"/>
              </a:ext>
            </a:extLst>
          </p:cNvPr>
          <p:cNvSpPr/>
          <p:nvPr/>
        </p:nvSpPr>
        <p:spPr>
          <a:xfrm>
            <a:off x="375345" y="3876632"/>
            <a:ext cx="8253633" cy="369332"/>
          </a:xfrm>
          <a:prstGeom prst="rect">
            <a:avLst/>
          </a:prstGeom>
        </p:spPr>
        <p:txBody>
          <a:bodyPr wrap="square">
            <a:spAutoFit/>
          </a:bodyPr>
          <a:lstStyle/>
          <a:p>
            <a:r>
              <a:rPr lang="zh-CN" altLang="en-US" dirty="0"/>
              <a:t>假设已经通过最大投影方差找到了特征向量，将其按特征值从大到小排序为：</a:t>
            </a:r>
          </a:p>
        </p:txBody>
      </p:sp>
      <p:cxnSp>
        <p:nvCxnSpPr>
          <p:cNvPr id="11" name="直接连接符 10">
            <a:extLst>
              <a:ext uri="{FF2B5EF4-FFF2-40B4-BE49-F238E27FC236}">
                <a16:creationId xmlns:a16="http://schemas.microsoft.com/office/drawing/2014/main" id="{905C9B95-CBB3-4C20-8033-B7E1BC5CD4D7}"/>
              </a:ext>
            </a:extLst>
          </p:cNvPr>
          <p:cNvCxnSpPr>
            <a:cxnSpLocks/>
          </p:cNvCxnSpPr>
          <p:nvPr/>
        </p:nvCxnSpPr>
        <p:spPr>
          <a:xfrm>
            <a:off x="371475" y="3143250"/>
            <a:ext cx="11630025" cy="0"/>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13" name="对象 12">
            <a:extLst>
              <a:ext uri="{FF2B5EF4-FFF2-40B4-BE49-F238E27FC236}">
                <a16:creationId xmlns:a16="http://schemas.microsoft.com/office/drawing/2014/main" id="{4E22B020-E7D1-4532-893B-4AAD570CBC72}"/>
              </a:ext>
            </a:extLst>
          </p:cNvPr>
          <p:cNvGraphicFramePr>
            <a:graphicFrameLocks noChangeAspect="1"/>
          </p:cNvGraphicFramePr>
          <p:nvPr>
            <p:extLst>
              <p:ext uri="{D42A27DB-BD31-4B8C-83A1-F6EECF244321}">
                <p14:modId xmlns:p14="http://schemas.microsoft.com/office/powerpoint/2010/main" val="240901882"/>
              </p:ext>
            </p:extLst>
          </p:nvPr>
        </p:nvGraphicFramePr>
        <p:xfrm>
          <a:off x="8628978" y="3808080"/>
          <a:ext cx="2384353" cy="487313"/>
        </p:xfrm>
        <a:graphic>
          <a:graphicData uri="http://schemas.openxmlformats.org/presentationml/2006/ole">
            <mc:AlternateContent xmlns:mc="http://schemas.openxmlformats.org/markup-compatibility/2006">
              <mc:Choice xmlns:v="urn:schemas-microsoft-com:vml" Requires="v">
                <p:oleObj spid="_x0000_s5159" name="Equation" r:id="rId3" imgW="1304887" imgH="266779" progId="Equation.DSMT4">
                  <p:embed/>
                </p:oleObj>
              </mc:Choice>
              <mc:Fallback>
                <p:oleObj name="Equation" r:id="rId3" imgW="1304887" imgH="266779" progId="Equation.DSMT4">
                  <p:embed/>
                  <p:pic>
                    <p:nvPicPr>
                      <p:cNvPr id="0" name=""/>
                      <p:cNvPicPr/>
                      <p:nvPr/>
                    </p:nvPicPr>
                    <p:blipFill>
                      <a:blip r:embed="rId4"/>
                      <a:stretch>
                        <a:fillRect/>
                      </a:stretch>
                    </p:blipFill>
                    <p:spPr>
                      <a:xfrm>
                        <a:off x="8628978" y="3808080"/>
                        <a:ext cx="2384353" cy="487313"/>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14" name="矩形 13">
                <a:extLst>
                  <a:ext uri="{FF2B5EF4-FFF2-40B4-BE49-F238E27FC236}">
                    <a16:creationId xmlns:a16="http://schemas.microsoft.com/office/drawing/2014/main" id="{3E9E6567-1712-45F0-AC73-800C9AC74FB7}"/>
                  </a:ext>
                </a:extLst>
              </p:cNvPr>
              <p:cNvSpPr/>
              <p:nvPr/>
            </p:nvSpPr>
            <p:spPr>
              <a:xfrm>
                <a:off x="0" y="4668149"/>
                <a:ext cx="8628978" cy="369332"/>
              </a:xfrm>
              <a:prstGeom prst="rect">
                <a:avLst/>
              </a:prstGeom>
            </p:spPr>
            <p:txBody>
              <a:bodyPr wrap="square">
                <a:spAutoFit/>
              </a:bodyPr>
              <a:lstStyle/>
              <a:p>
                <a:pPr indent="266700" algn="just">
                  <a:spcAft>
                    <a:spcPts val="0"/>
                  </a:spcAft>
                </a:pPr>
                <a14:m>
                  <m:oMath xmlns:m="http://schemas.openxmlformats.org/officeDocument/2006/math">
                    <m:acc>
                      <m:accPr>
                        <m:chr m:val="⃗"/>
                        <m:ctrlPr>
                          <a:rPr lang="zh-CN" altLang="zh-CN"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𝑧</m:t>
                        </m:r>
                      </m:e>
                    </m:acc>
                  </m:oMath>
                </a14:m>
                <a:r>
                  <a:rPr lang="zh-CN" altLang="zh-CN"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满足</a:t>
                </a:r>
                <a14:m>
                  <m:oMath xmlns:m="http://schemas.openxmlformats.org/officeDocument/2006/math">
                    <m:d>
                      <m:dPr>
                        <m:begChr m:val="|"/>
                        <m:endChr m:val="|"/>
                        <m:ctrlPr>
                          <a:rPr lang="zh-CN" altLang="zh-CN"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acc>
                          <m:accPr>
                            <m:chr m:val="⃗"/>
                            <m:ctrlPr>
                              <a:rPr lang="zh-CN" altLang="zh-CN"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𝑧</m:t>
                            </m:r>
                          </m:e>
                        </m:acc>
                      </m:e>
                    </m:d>
                    <m:r>
                      <a:rPr lang="en-US" altLang="zh-CN"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oMath>
                </a14:m>
                <a:r>
                  <a:rPr lang="zh-CN" altLang="zh-CN"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14:m>
                  <m:oMath xmlns:m="http://schemas.openxmlformats.org/officeDocument/2006/math">
                    <m:sSup>
                      <m:sSupPr>
                        <m:ctrlPr>
                          <a:rPr lang="zh-CN" altLang="zh-CN"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acc>
                          <m:accPr>
                            <m:chr m:val="⃗"/>
                            <m:ctrlPr>
                              <a:rPr lang="zh-CN" altLang="zh-CN"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𝑧</m:t>
                            </m:r>
                          </m:e>
                        </m:acc>
                      </m:e>
                      <m:sup>
                        <m:r>
                          <a:rPr lang="en-US" altLang="zh-CN"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𝑇</m:t>
                        </m:r>
                      </m:sup>
                    </m:sSup>
                    <m:acc>
                      <m:accPr>
                        <m:chr m:val="⃗"/>
                        <m:ctrlPr>
                          <a:rPr lang="zh-CN" altLang="zh-CN"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𝑧</m:t>
                        </m:r>
                      </m:e>
                    </m:acc>
                    <m:r>
                      <a:rPr lang="en-US" altLang="zh-CN"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oMath>
                </a14:m>
                <a:r>
                  <a:rPr lang="zh-CN" altLang="zh-CN"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。数据</a:t>
                </a:r>
                <a:r>
                  <a:rPr lang="en-US" altLang="zh-CN" kern="0" dirty="0">
                    <a:solidFill>
                      <a:srgbClr val="000000"/>
                    </a:solidFill>
                    <a:latin typeface="Times New Roman" panose="02020603050405020304" pitchFamily="18" charset="0"/>
                    <a:ea typeface="宋体" panose="02010600030101010101" pitchFamily="2" charset="-122"/>
                    <a:cs typeface="宋体" panose="02010600030101010101" pitchFamily="2" charset="-122"/>
                  </a:rPr>
                  <a:t>X</a:t>
                </a:r>
                <a:r>
                  <a:rPr lang="zh-CN" altLang="zh-CN"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a:t>
                </a:r>
                <a14:m>
                  <m:oMath xmlns:m="http://schemas.openxmlformats.org/officeDocument/2006/math">
                    <m:acc>
                      <m:accPr>
                        <m:chr m:val="⃗"/>
                        <m:ctrlPr>
                          <a:rPr lang="zh-CN" altLang="zh-CN"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zh-CN" altLang="zh-CN"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𝑥</m:t>
                            </m:r>
                          </m:e>
                          <m:sub>
                            <m:r>
                              <a:rPr lang="en-US" altLang="zh-CN"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𝑖</m:t>
                            </m:r>
                          </m:sub>
                        </m:sSub>
                      </m:e>
                    </m:acc>
                  </m:oMath>
                </a14:m>
                <a:r>
                  <a:rPr lang="zh-CN" altLang="zh-CN"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可以用向量加法（从几何意义去理解）表示：</a:t>
                </a:r>
                <a:endParaRPr lang="zh-CN" altLang="zh-CN" kern="100" dirty="0">
                  <a:latin typeface="宋体" panose="02010600030101010101" pitchFamily="2" charset="-122"/>
                  <a:ea typeface="宋体" panose="02010600030101010101" pitchFamily="2" charset="-122"/>
                  <a:cs typeface="宋体" panose="02010600030101010101" pitchFamily="2" charset="-122"/>
                </a:endParaRPr>
              </a:p>
            </p:txBody>
          </p:sp>
        </mc:Choice>
        <mc:Fallback xmlns="">
          <p:sp>
            <p:nvSpPr>
              <p:cNvPr id="14" name="矩形 13">
                <a:extLst>
                  <a:ext uri="{FF2B5EF4-FFF2-40B4-BE49-F238E27FC236}">
                    <a16:creationId xmlns:a16="http://schemas.microsoft.com/office/drawing/2014/main" id="{3E9E6567-1712-45F0-AC73-800C9AC74FB7}"/>
                  </a:ext>
                </a:extLst>
              </p:cNvPr>
              <p:cNvSpPr>
                <a:spLocks noRot="1" noChangeAspect="1" noMove="1" noResize="1" noEditPoints="1" noAdjustHandles="1" noChangeArrowheads="1" noChangeShapeType="1" noTextEdit="1"/>
              </p:cNvSpPr>
              <p:nvPr/>
            </p:nvSpPr>
            <p:spPr>
              <a:xfrm>
                <a:off x="0" y="4668149"/>
                <a:ext cx="8628978" cy="369332"/>
              </a:xfrm>
              <a:prstGeom prst="rect">
                <a:avLst/>
              </a:prstGeom>
              <a:blipFill>
                <a:blip r:embed="rId5"/>
                <a:stretch>
                  <a:fillRect t="-20000" r="-3107" b="-28333"/>
                </a:stretch>
              </a:blipFill>
            </p:spPr>
            <p:txBody>
              <a:bodyPr/>
              <a:lstStyle/>
              <a:p>
                <a:r>
                  <a:rPr lang="zh-CN" altLang="en-US">
                    <a:noFill/>
                  </a:rPr>
                  <a:t> </a:t>
                </a:r>
              </a:p>
            </p:txBody>
          </p:sp>
        </mc:Fallback>
      </mc:AlternateContent>
      <p:graphicFrame>
        <p:nvGraphicFramePr>
          <p:cNvPr id="15" name="对象 14">
            <a:extLst>
              <a:ext uri="{FF2B5EF4-FFF2-40B4-BE49-F238E27FC236}">
                <a16:creationId xmlns:a16="http://schemas.microsoft.com/office/drawing/2014/main" id="{C4DF440C-F34F-4BE9-A93A-312C3EB06C87}"/>
              </a:ext>
            </a:extLst>
          </p:cNvPr>
          <p:cNvGraphicFramePr>
            <a:graphicFrameLocks noChangeAspect="1"/>
          </p:cNvGraphicFramePr>
          <p:nvPr>
            <p:extLst>
              <p:ext uri="{D42A27DB-BD31-4B8C-83A1-F6EECF244321}">
                <p14:modId xmlns:p14="http://schemas.microsoft.com/office/powerpoint/2010/main" val="1542885240"/>
              </p:ext>
            </p:extLst>
          </p:nvPr>
        </p:nvGraphicFramePr>
        <p:xfrm>
          <a:off x="8963056" y="4609159"/>
          <a:ext cx="2939586" cy="487311"/>
        </p:xfrm>
        <a:graphic>
          <a:graphicData uri="http://schemas.openxmlformats.org/presentationml/2006/ole">
            <mc:AlternateContent xmlns:mc="http://schemas.openxmlformats.org/markup-compatibility/2006">
              <mc:Choice xmlns:v="urn:schemas-microsoft-com:vml" Requires="v">
                <p:oleObj spid="_x0000_s5160" name="Equation" r:id="rId6" imgW="1781126" imgH="295221" progId="Equation.DSMT4">
                  <p:embed/>
                </p:oleObj>
              </mc:Choice>
              <mc:Fallback>
                <p:oleObj name="Equation" r:id="rId6" imgW="1781126" imgH="295221" progId="Equation.DSMT4">
                  <p:embed/>
                  <p:pic>
                    <p:nvPicPr>
                      <p:cNvPr id="0" name=""/>
                      <p:cNvPicPr/>
                      <p:nvPr/>
                    </p:nvPicPr>
                    <p:blipFill>
                      <a:blip r:embed="rId7"/>
                      <a:stretch>
                        <a:fillRect/>
                      </a:stretch>
                    </p:blipFill>
                    <p:spPr>
                      <a:xfrm>
                        <a:off x="8963056" y="4609159"/>
                        <a:ext cx="2939586" cy="487311"/>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18" name="矩形 17">
                <a:extLst>
                  <a:ext uri="{FF2B5EF4-FFF2-40B4-BE49-F238E27FC236}">
                    <a16:creationId xmlns:a16="http://schemas.microsoft.com/office/drawing/2014/main" id="{1C352849-D475-49C3-BC5D-D4E894D43D92}"/>
                  </a:ext>
                </a:extLst>
              </p:cNvPr>
              <p:cNvSpPr/>
              <p:nvPr/>
            </p:nvSpPr>
            <p:spPr>
              <a:xfrm>
                <a:off x="720025" y="5502358"/>
                <a:ext cx="7317965" cy="369332"/>
              </a:xfrm>
              <a:prstGeom prst="rect">
                <a:avLst/>
              </a:prstGeom>
            </p:spPr>
            <p:txBody>
              <a:bodyPr wrap="none">
                <a:spAutoFit/>
              </a:bodyPr>
              <a:lstStyle/>
              <a:p>
                <a:pPr indent="266700" algn="just">
                  <a:spcAft>
                    <a:spcPts val="0"/>
                  </a:spcAft>
                </a:pPr>
                <a:r>
                  <a:rPr lang="zh-CN" altLang="zh-CN"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规定降维后维数为</a:t>
                </a:r>
                <a14:m>
                  <m:oMath xmlns:m="http://schemas.openxmlformats.org/officeDocument/2006/math">
                    <m:r>
                      <a:rPr lang="en-US" altLang="zh-CN"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𝑞</m:t>
                    </m:r>
                  </m:oMath>
                </a14:m>
                <a:r>
                  <a:rPr lang="zh-CN" altLang="zh-CN"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a:t>
                </a:r>
                <a14:m>
                  <m:oMath xmlns:m="http://schemas.openxmlformats.org/officeDocument/2006/math">
                    <m:r>
                      <a:rPr lang="en-US" altLang="zh-CN"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𝑞</m:t>
                    </m:r>
                    <m:r>
                      <a:rPr lang="en-US" altLang="zh-CN"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𝑝</m:t>
                    </m:r>
                  </m:oMath>
                </a14:m>
                <a:r>
                  <a:rPr lang="zh-CN" altLang="zh-CN"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，那么降维后的向量（用</a:t>
                </a:r>
                <a14:m>
                  <m:oMath xmlns:m="http://schemas.openxmlformats.org/officeDocument/2006/math">
                    <m:acc>
                      <m:accPr>
                        <m:chr m:val="⃗"/>
                        <m:ctrlPr>
                          <a:rPr lang="zh-CN" altLang="zh-CN"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𝑦</m:t>
                        </m:r>
                      </m:e>
                    </m:acc>
                  </m:oMath>
                </a14:m>
                <a:r>
                  <a:rPr lang="zh-CN" altLang="zh-CN"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表示）为：</a:t>
                </a:r>
                <a:endParaRPr lang="zh-CN" altLang="zh-CN" kern="100" dirty="0">
                  <a:latin typeface="宋体" panose="02010600030101010101" pitchFamily="2" charset="-122"/>
                  <a:ea typeface="宋体" panose="02010600030101010101" pitchFamily="2" charset="-122"/>
                  <a:cs typeface="宋体" panose="02010600030101010101" pitchFamily="2" charset="-122"/>
                </a:endParaRPr>
              </a:p>
            </p:txBody>
          </p:sp>
        </mc:Choice>
        <mc:Fallback xmlns="">
          <p:sp>
            <p:nvSpPr>
              <p:cNvPr id="18" name="矩形 17">
                <a:extLst>
                  <a:ext uri="{FF2B5EF4-FFF2-40B4-BE49-F238E27FC236}">
                    <a16:creationId xmlns:a16="http://schemas.microsoft.com/office/drawing/2014/main" id="{1C352849-D475-49C3-BC5D-D4E894D43D92}"/>
                  </a:ext>
                </a:extLst>
              </p:cNvPr>
              <p:cNvSpPr>
                <a:spLocks noRot="1" noChangeAspect="1" noMove="1" noResize="1" noEditPoints="1" noAdjustHandles="1" noChangeArrowheads="1" noChangeShapeType="1" noTextEdit="1"/>
              </p:cNvSpPr>
              <p:nvPr/>
            </p:nvSpPr>
            <p:spPr>
              <a:xfrm>
                <a:off x="720025" y="5502358"/>
                <a:ext cx="7317965" cy="369332"/>
              </a:xfrm>
              <a:prstGeom prst="rect">
                <a:avLst/>
              </a:prstGeom>
              <a:blipFill>
                <a:blip r:embed="rId8"/>
                <a:stretch>
                  <a:fillRect t="-20000" b="-23333"/>
                </a:stretch>
              </a:blipFill>
            </p:spPr>
            <p:txBody>
              <a:bodyPr/>
              <a:lstStyle/>
              <a:p>
                <a:r>
                  <a:rPr lang="zh-CN" altLang="en-US">
                    <a:noFill/>
                  </a:rPr>
                  <a:t> </a:t>
                </a:r>
              </a:p>
            </p:txBody>
          </p:sp>
        </mc:Fallback>
      </mc:AlternateContent>
      <p:graphicFrame>
        <p:nvGraphicFramePr>
          <p:cNvPr id="19" name="对象 18">
            <a:extLst>
              <a:ext uri="{FF2B5EF4-FFF2-40B4-BE49-F238E27FC236}">
                <a16:creationId xmlns:a16="http://schemas.microsoft.com/office/drawing/2014/main" id="{E0F6D11F-FAF9-4798-8CA7-40050AA6F440}"/>
              </a:ext>
            </a:extLst>
          </p:cNvPr>
          <p:cNvGraphicFramePr>
            <a:graphicFrameLocks noChangeAspect="1"/>
          </p:cNvGraphicFramePr>
          <p:nvPr>
            <p:extLst>
              <p:ext uri="{D42A27DB-BD31-4B8C-83A1-F6EECF244321}">
                <p14:modId xmlns:p14="http://schemas.microsoft.com/office/powerpoint/2010/main" val="1907119737"/>
              </p:ext>
            </p:extLst>
          </p:nvPr>
        </p:nvGraphicFramePr>
        <p:xfrm>
          <a:off x="8386790" y="5398106"/>
          <a:ext cx="2293838" cy="577837"/>
        </p:xfrm>
        <a:graphic>
          <a:graphicData uri="http://schemas.openxmlformats.org/presentationml/2006/ole">
            <mc:AlternateContent xmlns:mc="http://schemas.openxmlformats.org/markup-compatibility/2006">
              <mc:Choice xmlns:v="urn:schemas-microsoft-com:vml" Requires="v">
                <p:oleObj spid="_x0000_s5161" name="Equation" r:id="rId9" imgW="1247652" imgH="314302" progId="Equation.DSMT4">
                  <p:embed/>
                </p:oleObj>
              </mc:Choice>
              <mc:Fallback>
                <p:oleObj name="Equation" r:id="rId9" imgW="1247652" imgH="314302" progId="Equation.DSMT4">
                  <p:embed/>
                  <p:pic>
                    <p:nvPicPr>
                      <p:cNvPr id="0" name=""/>
                      <p:cNvPicPr/>
                      <p:nvPr/>
                    </p:nvPicPr>
                    <p:blipFill>
                      <a:blip r:embed="rId10"/>
                      <a:stretch>
                        <a:fillRect/>
                      </a:stretch>
                    </p:blipFill>
                    <p:spPr>
                      <a:xfrm>
                        <a:off x="8386790" y="5398106"/>
                        <a:ext cx="2293838" cy="577837"/>
                      </a:xfrm>
                      <a:prstGeom prst="rect">
                        <a:avLst/>
                      </a:prstGeom>
                    </p:spPr>
                  </p:pic>
                </p:oleObj>
              </mc:Fallback>
            </mc:AlternateContent>
          </a:graphicData>
        </a:graphic>
      </p:graphicFrame>
    </p:spTree>
    <p:extLst>
      <p:ext uri="{BB962C8B-B14F-4D97-AF65-F5344CB8AC3E}">
        <p14:creationId xmlns:p14="http://schemas.microsoft.com/office/powerpoint/2010/main" val="14234074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3" y="382036"/>
            <a:ext cx="5643782" cy="669013"/>
          </a:xfrm>
        </p:spPr>
        <p:txBody>
          <a:bodyPr/>
          <a:lstStyle/>
          <a:p>
            <a:r>
              <a:rPr lang="zh-CN" altLang="en-US" dirty="0"/>
              <a:t>最小重构代价理解 </a:t>
            </a:r>
            <a:r>
              <a:rPr lang="en-US" altLang="zh-CN" dirty="0"/>
              <a:t>PCA</a:t>
            </a:r>
            <a:endParaRPr lang="zh-CN" altLang="en-US" dirty="0"/>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13</a:t>
            </a:fld>
            <a:endParaRPr lang="en-US" dirty="0">
              <a:solidFill>
                <a:prstClr val="white">
                  <a:lumMod val="50000"/>
                </a:prstClr>
              </a:solidFill>
            </a:endParaRPr>
          </a:p>
        </p:txBody>
      </p:sp>
      <p:graphicFrame>
        <p:nvGraphicFramePr>
          <p:cNvPr id="4" name="对象 3">
            <a:extLst>
              <a:ext uri="{FF2B5EF4-FFF2-40B4-BE49-F238E27FC236}">
                <a16:creationId xmlns:a16="http://schemas.microsoft.com/office/drawing/2014/main" id="{5E2EA8AD-0924-4B97-BA1B-97BEEFD5078F}"/>
              </a:ext>
            </a:extLst>
          </p:cNvPr>
          <p:cNvGraphicFramePr>
            <a:graphicFrameLocks noChangeAspect="1"/>
          </p:cNvGraphicFramePr>
          <p:nvPr>
            <p:extLst>
              <p:ext uri="{D42A27DB-BD31-4B8C-83A1-F6EECF244321}">
                <p14:modId xmlns:p14="http://schemas.microsoft.com/office/powerpoint/2010/main" val="2759323821"/>
              </p:ext>
            </p:extLst>
          </p:nvPr>
        </p:nvGraphicFramePr>
        <p:xfrm>
          <a:off x="76952" y="1470025"/>
          <a:ext cx="7161295" cy="4416425"/>
        </p:xfrm>
        <a:graphic>
          <a:graphicData uri="http://schemas.openxmlformats.org/presentationml/2006/ole">
            <mc:AlternateContent xmlns:mc="http://schemas.openxmlformats.org/markup-compatibility/2006">
              <mc:Choice xmlns:v="urn:schemas-microsoft-com:vml" Requires="v">
                <p:oleObj spid="_x0000_s6194" name="Equation" r:id="rId3" imgW="3876504" imgH="2390927" progId="Equation.DSMT4">
                  <p:embed/>
                </p:oleObj>
              </mc:Choice>
              <mc:Fallback>
                <p:oleObj name="Equation" r:id="rId3" imgW="3876504" imgH="2390927" progId="Equation.DSMT4">
                  <p:embed/>
                  <p:pic>
                    <p:nvPicPr>
                      <p:cNvPr id="0" name=""/>
                      <p:cNvPicPr/>
                      <p:nvPr/>
                    </p:nvPicPr>
                    <p:blipFill>
                      <a:blip r:embed="rId4"/>
                      <a:stretch>
                        <a:fillRect/>
                      </a:stretch>
                    </p:blipFill>
                    <p:spPr>
                      <a:xfrm>
                        <a:off x="76952" y="1470025"/>
                        <a:ext cx="7161295" cy="4416425"/>
                      </a:xfrm>
                      <a:prstGeom prst="rect">
                        <a:avLst/>
                      </a:prstGeom>
                    </p:spPr>
                  </p:pic>
                </p:oleObj>
              </mc:Fallback>
            </mc:AlternateContent>
          </a:graphicData>
        </a:graphic>
      </p:graphicFrame>
      <p:sp>
        <p:nvSpPr>
          <p:cNvPr id="5" name="矩形 4">
            <a:extLst>
              <a:ext uri="{FF2B5EF4-FFF2-40B4-BE49-F238E27FC236}">
                <a16:creationId xmlns:a16="http://schemas.microsoft.com/office/drawing/2014/main" id="{CB1C15CD-33BD-4D31-906C-1856F617DB5B}"/>
              </a:ext>
            </a:extLst>
          </p:cNvPr>
          <p:cNvSpPr/>
          <p:nvPr/>
        </p:nvSpPr>
        <p:spPr>
          <a:xfrm>
            <a:off x="7197220" y="1210360"/>
            <a:ext cx="4705422" cy="369332"/>
          </a:xfrm>
          <a:prstGeom prst="rect">
            <a:avLst/>
          </a:prstGeom>
        </p:spPr>
        <p:txBody>
          <a:bodyPr wrap="square">
            <a:spAutoFit/>
          </a:bodyPr>
          <a:lstStyle/>
          <a:p>
            <a:r>
              <a:rPr lang="zh-CN" altLang="en-US" dirty="0"/>
              <a:t>为了使重构代价最小，使用拉格朗日乘子法：</a:t>
            </a:r>
          </a:p>
        </p:txBody>
      </p:sp>
      <p:graphicFrame>
        <p:nvGraphicFramePr>
          <p:cNvPr id="8" name="对象 7">
            <a:extLst>
              <a:ext uri="{FF2B5EF4-FFF2-40B4-BE49-F238E27FC236}">
                <a16:creationId xmlns:a16="http://schemas.microsoft.com/office/drawing/2014/main" id="{60915250-582D-478F-9701-45DBEAD26621}"/>
              </a:ext>
            </a:extLst>
          </p:cNvPr>
          <p:cNvGraphicFramePr>
            <a:graphicFrameLocks noChangeAspect="1"/>
          </p:cNvGraphicFramePr>
          <p:nvPr>
            <p:extLst>
              <p:ext uri="{D42A27DB-BD31-4B8C-83A1-F6EECF244321}">
                <p14:modId xmlns:p14="http://schemas.microsoft.com/office/powerpoint/2010/main" val="1391794542"/>
              </p:ext>
            </p:extLst>
          </p:nvPr>
        </p:nvGraphicFramePr>
        <p:xfrm>
          <a:off x="6824218" y="1689099"/>
          <a:ext cx="5290830" cy="1139825"/>
        </p:xfrm>
        <a:graphic>
          <a:graphicData uri="http://schemas.openxmlformats.org/presentationml/2006/ole">
            <mc:AlternateContent xmlns:mc="http://schemas.openxmlformats.org/markup-compatibility/2006">
              <mc:Choice xmlns:v="urn:schemas-microsoft-com:vml" Requires="v">
                <p:oleObj spid="_x0000_s6195" name="Equation" r:id="rId5" imgW="2962183" imgH="638324" progId="Equation.DSMT4">
                  <p:embed/>
                </p:oleObj>
              </mc:Choice>
              <mc:Fallback>
                <p:oleObj name="Equation" r:id="rId5" imgW="2962183" imgH="638324" progId="Equation.DSMT4">
                  <p:embed/>
                  <p:pic>
                    <p:nvPicPr>
                      <p:cNvPr id="0" name=""/>
                      <p:cNvPicPr/>
                      <p:nvPr/>
                    </p:nvPicPr>
                    <p:blipFill>
                      <a:blip r:embed="rId6"/>
                      <a:stretch>
                        <a:fillRect/>
                      </a:stretch>
                    </p:blipFill>
                    <p:spPr>
                      <a:xfrm>
                        <a:off x="6824218" y="1689099"/>
                        <a:ext cx="5290830" cy="1139825"/>
                      </a:xfrm>
                      <a:prstGeom prst="rect">
                        <a:avLst/>
                      </a:prstGeom>
                    </p:spPr>
                  </p:pic>
                </p:oleObj>
              </mc:Fallback>
            </mc:AlternateContent>
          </a:graphicData>
        </a:graphic>
      </p:graphicFrame>
      <p:graphicFrame>
        <p:nvGraphicFramePr>
          <p:cNvPr id="9" name="对象 8">
            <a:extLst>
              <a:ext uri="{FF2B5EF4-FFF2-40B4-BE49-F238E27FC236}">
                <a16:creationId xmlns:a16="http://schemas.microsoft.com/office/drawing/2014/main" id="{643F4C83-E8C9-416F-B0D8-589AD20054E7}"/>
              </a:ext>
            </a:extLst>
          </p:cNvPr>
          <p:cNvGraphicFramePr>
            <a:graphicFrameLocks noChangeAspect="1"/>
          </p:cNvGraphicFramePr>
          <p:nvPr>
            <p:extLst>
              <p:ext uri="{D42A27DB-BD31-4B8C-83A1-F6EECF244321}">
                <p14:modId xmlns:p14="http://schemas.microsoft.com/office/powerpoint/2010/main" val="888000904"/>
              </p:ext>
            </p:extLst>
          </p:nvPr>
        </p:nvGraphicFramePr>
        <p:xfrm>
          <a:off x="7406770" y="3038412"/>
          <a:ext cx="3928632" cy="553580"/>
        </p:xfrm>
        <a:graphic>
          <a:graphicData uri="http://schemas.openxmlformats.org/presentationml/2006/ole">
            <mc:AlternateContent xmlns:mc="http://schemas.openxmlformats.org/markup-compatibility/2006">
              <mc:Choice xmlns:v="urn:schemas-microsoft-com:vml" Requires="v">
                <p:oleObj spid="_x0000_s6196" name="Equation" r:id="rId7" imgW="2095378" imgH="295221" progId="Equation.DSMT4">
                  <p:embed/>
                </p:oleObj>
              </mc:Choice>
              <mc:Fallback>
                <p:oleObj name="Equation" r:id="rId7" imgW="2095378" imgH="295221" progId="Equation.DSMT4">
                  <p:embed/>
                  <p:pic>
                    <p:nvPicPr>
                      <p:cNvPr id="0" name=""/>
                      <p:cNvPicPr/>
                      <p:nvPr/>
                    </p:nvPicPr>
                    <p:blipFill>
                      <a:blip r:embed="rId8"/>
                      <a:stretch>
                        <a:fillRect/>
                      </a:stretch>
                    </p:blipFill>
                    <p:spPr>
                      <a:xfrm>
                        <a:off x="7406770" y="3038412"/>
                        <a:ext cx="3928632" cy="553580"/>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10" name="矩形 9">
                <a:extLst>
                  <a:ext uri="{FF2B5EF4-FFF2-40B4-BE49-F238E27FC236}">
                    <a16:creationId xmlns:a16="http://schemas.microsoft.com/office/drawing/2014/main" id="{5A5C429E-ED6F-446E-B369-935BDD699ECC}"/>
                  </a:ext>
                </a:extLst>
              </p:cNvPr>
              <p:cNvSpPr/>
              <p:nvPr/>
            </p:nvSpPr>
            <p:spPr>
              <a:xfrm>
                <a:off x="7639981" y="3801480"/>
                <a:ext cx="3695421" cy="747384"/>
              </a:xfrm>
              <a:prstGeom prst="rect">
                <a:avLst/>
              </a:prstGeom>
            </p:spPr>
            <p:txBody>
              <a:bodyPr wrap="square">
                <a:spAutoFit/>
              </a:bodyPr>
              <a:lstStyle/>
              <a:p>
                <a:pPr algn="just">
                  <a:lnSpc>
                    <a:spcPct val="125000"/>
                  </a:lnSpc>
                  <a:spcAft>
                    <a:spcPts val="0"/>
                  </a:spcAft>
                </a:pP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对函数</a:t>
                </a:r>
                <a14:m>
                  <m:oMath xmlns:m="http://schemas.openxmlformats.org/officeDocument/2006/math">
                    <m:r>
                      <a:rPr lang="en-US" altLang="zh-CN" i="1" kern="100">
                        <a:latin typeface="Cambria Math" panose="02040503050406030204" pitchFamily="18" charset="0"/>
                        <a:ea typeface="宋体" panose="02010600030101010101" pitchFamily="2" charset="-122"/>
                        <a:cs typeface="Times New Roman" panose="02020603050405020304" pitchFamily="18" charset="0"/>
                      </a:rPr>
                      <m:t>𝑓</m:t>
                    </m:r>
                  </m:oMath>
                </a14:m>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求偏导数，偏导数为</a:t>
                </a:r>
                <a:r>
                  <a:rPr lang="en-US" altLang="zh-CN" kern="100" dirty="0">
                    <a:latin typeface="Times New Roman" panose="02020603050405020304" pitchFamily="18" charset="0"/>
                    <a:ea typeface="宋体" panose="02010600030101010101" pitchFamily="2" charset="-122"/>
                    <a:cs typeface="宋体" panose="02010600030101010101" pitchFamily="2" charset="-122"/>
                  </a:rPr>
                  <a:t>0</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时</a:t>
                </a:r>
                <a:endParaRPr lang="en-US" altLang="zh-CN" kern="100" dirty="0">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25000"/>
                  </a:lnSpc>
                  <a:spcAft>
                    <a:spcPts val="0"/>
                  </a:spcAft>
                </a:pP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的</a:t>
                </a:r>
                <a14:m>
                  <m:oMath xmlns:m="http://schemas.openxmlformats.org/officeDocument/2006/math">
                    <m:acc>
                      <m:accPr>
                        <m:chr m:val="⃗"/>
                        <m:ctrlPr>
                          <a:rPr lang="zh-CN" altLang="zh-CN" i="1" kern="100">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zh-CN" altLang="zh-CN" i="1" kern="100">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ea typeface="宋体" panose="02010600030101010101" pitchFamily="2" charset="-122"/>
                                <a:cs typeface="Times New Roman" panose="02020603050405020304" pitchFamily="18" charset="0"/>
                              </a:rPr>
                              <m:t>𝑧</m:t>
                            </m:r>
                          </m:e>
                          <m:sub>
                            <m:r>
                              <a:rPr lang="en-US" altLang="zh-CN" i="1" kern="100">
                                <a:latin typeface="Cambria Math" panose="02040503050406030204" pitchFamily="18" charset="0"/>
                                <a:ea typeface="宋体" panose="02010600030101010101" pitchFamily="2" charset="-122"/>
                                <a:cs typeface="Times New Roman" panose="02020603050405020304" pitchFamily="18" charset="0"/>
                              </a:rPr>
                              <m:t>𝑘</m:t>
                            </m:r>
                          </m:sub>
                        </m:sSub>
                      </m:e>
                    </m:acc>
                  </m:oMath>
                </a14:m>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的取值就是所求结果：</a:t>
                </a:r>
                <a:endParaRPr lang="zh-CN" altLang="zh-CN" kern="100" dirty="0">
                  <a:latin typeface="宋体" panose="02010600030101010101" pitchFamily="2" charset="-122"/>
                  <a:ea typeface="宋体" panose="02010600030101010101" pitchFamily="2" charset="-122"/>
                  <a:cs typeface="宋体" panose="02010600030101010101" pitchFamily="2" charset="-122"/>
                </a:endParaRPr>
              </a:p>
            </p:txBody>
          </p:sp>
        </mc:Choice>
        <mc:Fallback xmlns="">
          <p:sp>
            <p:nvSpPr>
              <p:cNvPr id="10" name="矩形 9">
                <a:extLst>
                  <a:ext uri="{FF2B5EF4-FFF2-40B4-BE49-F238E27FC236}">
                    <a16:creationId xmlns:a16="http://schemas.microsoft.com/office/drawing/2014/main" id="{5A5C429E-ED6F-446E-B369-935BDD699ECC}"/>
                  </a:ext>
                </a:extLst>
              </p:cNvPr>
              <p:cNvSpPr>
                <a:spLocks noRot="1" noChangeAspect="1" noMove="1" noResize="1" noEditPoints="1" noAdjustHandles="1" noChangeArrowheads="1" noChangeShapeType="1" noTextEdit="1"/>
              </p:cNvSpPr>
              <p:nvPr/>
            </p:nvSpPr>
            <p:spPr>
              <a:xfrm>
                <a:off x="7639981" y="3801480"/>
                <a:ext cx="3695421" cy="747384"/>
              </a:xfrm>
              <a:prstGeom prst="rect">
                <a:avLst/>
              </a:prstGeom>
              <a:blipFill>
                <a:blip r:embed="rId9"/>
                <a:stretch>
                  <a:fillRect l="-1320" t="-2459" r="-330" b="-10656"/>
                </a:stretch>
              </a:blipFill>
            </p:spPr>
            <p:txBody>
              <a:bodyPr/>
              <a:lstStyle/>
              <a:p>
                <a:r>
                  <a:rPr lang="zh-CN" altLang="en-US">
                    <a:noFill/>
                  </a:rPr>
                  <a:t> </a:t>
                </a:r>
              </a:p>
            </p:txBody>
          </p:sp>
        </mc:Fallback>
      </mc:AlternateContent>
      <p:graphicFrame>
        <p:nvGraphicFramePr>
          <p:cNvPr id="11" name="对象 10">
            <a:extLst>
              <a:ext uri="{FF2B5EF4-FFF2-40B4-BE49-F238E27FC236}">
                <a16:creationId xmlns:a16="http://schemas.microsoft.com/office/drawing/2014/main" id="{6E6F289C-4E15-4BB7-A6C0-1E0CD1243AA9}"/>
              </a:ext>
            </a:extLst>
          </p:cNvPr>
          <p:cNvGraphicFramePr>
            <a:graphicFrameLocks noChangeAspect="1"/>
          </p:cNvGraphicFramePr>
          <p:nvPr>
            <p:extLst>
              <p:ext uri="{D42A27DB-BD31-4B8C-83A1-F6EECF244321}">
                <p14:modId xmlns:p14="http://schemas.microsoft.com/office/powerpoint/2010/main" val="3965556601"/>
              </p:ext>
            </p:extLst>
          </p:nvPr>
        </p:nvGraphicFramePr>
        <p:xfrm>
          <a:off x="7494675" y="4660900"/>
          <a:ext cx="3752822" cy="747384"/>
        </p:xfrm>
        <a:graphic>
          <a:graphicData uri="http://schemas.openxmlformats.org/presentationml/2006/ole">
            <mc:AlternateContent xmlns:mc="http://schemas.openxmlformats.org/markup-compatibility/2006">
              <mc:Choice xmlns:v="urn:schemas-microsoft-com:vml" Requires="v">
                <p:oleObj spid="_x0000_s6197" name="Equation" r:id="rId10" imgW="2247645" imgH="447871" progId="Equation.DSMT4">
                  <p:embed/>
                </p:oleObj>
              </mc:Choice>
              <mc:Fallback>
                <p:oleObj name="Equation" r:id="rId10" imgW="2247645" imgH="447871" progId="Equation.DSMT4">
                  <p:embed/>
                  <p:pic>
                    <p:nvPicPr>
                      <p:cNvPr id="0" name=""/>
                      <p:cNvPicPr/>
                      <p:nvPr/>
                    </p:nvPicPr>
                    <p:blipFill>
                      <a:blip r:embed="rId11"/>
                      <a:stretch>
                        <a:fillRect/>
                      </a:stretch>
                    </p:blipFill>
                    <p:spPr>
                      <a:xfrm>
                        <a:off x="7494675" y="4660900"/>
                        <a:ext cx="3752822" cy="747384"/>
                      </a:xfrm>
                      <a:prstGeom prst="rect">
                        <a:avLst/>
                      </a:prstGeom>
                    </p:spPr>
                  </p:pic>
                </p:oleObj>
              </mc:Fallback>
            </mc:AlternateContent>
          </a:graphicData>
        </a:graphic>
      </p:graphicFrame>
      <p:sp>
        <p:nvSpPr>
          <p:cNvPr id="12" name="矩形 11">
            <a:extLst>
              <a:ext uri="{FF2B5EF4-FFF2-40B4-BE49-F238E27FC236}">
                <a16:creationId xmlns:a16="http://schemas.microsoft.com/office/drawing/2014/main" id="{6664F517-77B2-469D-AB7B-40BEFABEFA6F}"/>
              </a:ext>
            </a:extLst>
          </p:cNvPr>
          <p:cNvSpPr/>
          <p:nvPr/>
        </p:nvSpPr>
        <p:spPr>
          <a:xfrm>
            <a:off x="6485774" y="5550979"/>
            <a:ext cx="5416868" cy="461665"/>
          </a:xfrm>
          <a:prstGeom prst="rect">
            <a:avLst/>
          </a:prstGeom>
        </p:spPr>
        <p:txBody>
          <a:bodyPr wrap="none">
            <a:spAutoFit/>
          </a:bodyPr>
          <a:lstStyle/>
          <a:p>
            <a:r>
              <a:rPr lang="zh-CN" altLang="en-US" sz="2400" dirty="0">
                <a:solidFill>
                  <a:srgbClr val="FF0000"/>
                </a:solidFill>
              </a:rPr>
              <a:t>即求解特征值最小时对应的特征向量。</a:t>
            </a:r>
          </a:p>
        </p:txBody>
      </p:sp>
    </p:spTree>
    <p:extLst>
      <p:ext uri="{BB962C8B-B14F-4D97-AF65-F5344CB8AC3E}">
        <p14:creationId xmlns:p14="http://schemas.microsoft.com/office/powerpoint/2010/main" val="25411409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3" y="382036"/>
            <a:ext cx="4224557" cy="669013"/>
          </a:xfrm>
        </p:spPr>
        <p:txBody>
          <a:bodyPr/>
          <a:lstStyle/>
          <a:p>
            <a:r>
              <a:rPr lang="zh-CN" altLang="en-US" dirty="0"/>
              <a:t>关于 </a:t>
            </a:r>
            <a:r>
              <a:rPr lang="en-US" altLang="zh-CN" dirty="0"/>
              <a:t>PCA </a:t>
            </a:r>
            <a:r>
              <a:rPr lang="zh-CN" altLang="en-US" dirty="0"/>
              <a:t>的分析</a:t>
            </a:r>
            <a:endParaRPr lang="zh-CN" altLang="en-US" sz="4000" dirty="0">
              <a:solidFill>
                <a:schemeClr val="tx1"/>
              </a:solidFill>
              <a:latin typeface="+mn-lt"/>
              <a:ea typeface="+mn-ea"/>
              <a:cs typeface="+mn-ea"/>
            </a:endParaRPr>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14</a:t>
            </a:fld>
            <a:endParaRPr lang="en-US" dirty="0">
              <a:solidFill>
                <a:prstClr val="white">
                  <a:lumMod val="50000"/>
                </a:prstClr>
              </a:solidFill>
            </a:endParaRPr>
          </a:p>
        </p:txBody>
      </p:sp>
      <mc:AlternateContent xmlns:mc="http://schemas.openxmlformats.org/markup-compatibility/2006" xmlns:a14="http://schemas.microsoft.com/office/drawing/2010/main">
        <mc:Choice Requires="a14">
          <p:sp>
            <p:nvSpPr>
              <p:cNvPr id="6" name="矩形 5">
                <a:extLst>
                  <a:ext uri="{FF2B5EF4-FFF2-40B4-BE49-F238E27FC236}">
                    <a16:creationId xmlns:a16="http://schemas.microsoft.com/office/drawing/2014/main" id="{E0574F5C-2C80-4517-B2BD-B6164D49ADF3}"/>
                  </a:ext>
                </a:extLst>
              </p:cNvPr>
              <p:cNvSpPr/>
              <p:nvPr/>
            </p:nvSpPr>
            <p:spPr>
              <a:xfrm>
                <a:off x="1477510" y="1616824"/>
                <a:ext cx="9236979" cy="4200317"/>
              </a:xfrm>
              <a:prstGeom prst="rect">
                <a:avLst/>
              </a:prstGeom>
            </p:spPr>
            <p:txBody>
              <a:bodyPr wrap="square">
                <a:spAutoFit/>
              </a:bodyPr>
              <a:lstStyle/>
              <a:p>
                <a:pPr indent="266700" algn="just">
                  <a:lnSpc>
                    <a:spcPct val="125000"/>
                  </a:lnSpc>
                  <a:spcAft>
                    <a:spcPts val="0"/>
                  </a:spcAft>
                </a:pP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从最小重构代价来看主成分分析，将</a:t>
                </a:r>
                <a14:m>
                  <m:oMath xmlns:m="http://schemas.openxmlformats.org/officeDocument/2006/math">
                    <m:r>
                      <a:rPr lang="en-US" altLang="zh-CN" sz="2400"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acc>
                      <m:accPr>
                        <m:chr m:val="⃗"/>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𝑥</m:t>
                        </m:r>
                      </m:e>
                    </m:acc>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acc>
                      <m:accPr>
                        <m:chr m:val="⃗"/>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𝜇</m:t>
                        </m:r>
                      </m:e>
                    </m:acc>
                    <m:r>
                      <a:rPr lang="en-US" altLang="zh-CN" sz="2400"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oMath>
                </a14:m>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转换为</a:t>
                </a:r>
                <a14:m>
                  <m:oMath xmlns:m="http://schemas.openxmlformats.org/officeDocument/2006/math">
                    <m:acc>
                      <m:accPr>
                        <m:chr m:val="⃗"/>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𝑦</m:t>
                        </m:r>
                      </m:e>
                    </m:acc>
                  </m:oMath>
                </a14:m>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，这完全可以用激活函数为线性函数的神经网络来做，仅含一个隐含层时，该神经网络称为</a:t>
                </a:r>
                <a:r>
                  <a:rPr lang="zh-CN" altLang="zh-CN" sz="2400" kern="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自编码器（</a:t>
                </a:r>
                <a:r>
                  <a:rPr lang="en-US" altLang="zh-CN" sz="2400" kern="0" dirty="0">
                    <a:solidFill>
                      <a:srgbClr val="FF0000"/>
                    </a:solidFill>
                    <a:latin typeface="Times New Roman" panose="02020603050405020304" pitchFamily="18" charset="0"/>
                    <a:ea typeface="宋体" panose="02010600030101010101" pitchFamily="2" charset="-122"/>
                    <a:cs typeface="宋体" panose="02010600030101010101" pitchFamily="2" charset="-122"/>
                  </a:rPr>
                  <a:t>Auto-encoder</a:t>
                </a:r>
                <a:r>
                  <a:rPr lang="zh-CN" altLang="zh-CN" sz="2400" kern="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多个隐含层时就是深度自编码器（</a:t>
                </a:r>
                <a:r>
                  <a:rPr lang="en-US" altLang="zh-CN" sz="2400" kern="0" dirty="0">
                    <a:solidFill>
                      <a:srgbClr val="000000"/>
                    </a:solidFill>
                    <a:latin typeface="Times New Roman" panose="02020603050405020304" pitchFamily="18" charset="0"/>
                    <a:ea typeface="宋体" panose="02010600030101010101" pitchFamily="2" charset="-122"/>
                    <a:cs typeface="宋体" panose="02010600030101010101" pitchFamily="2" charset="-122"/>
                  </a:rPr>
                  <a:t>Deep Auto-encoder</a:t>
                </a: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266700" algn="just">
                  <a:lnSpc>
                    <a:spcPct val="125000"/>
                  </a:lnSpc>
                  <a:spcAft>
                    <a:spcPts val="0"/>
                  </a:spcAft>
                </a:pPr>
                <a:endParaRPr lang="zh-CN" altLang="zh-CN" sz="2400" kern="100" dirty="0">
                  <a:latin typeface="宋体" panose="02010600030101010101" pitchFamily="2" charset="-122"/>
                  <a:ea typeface="宋体" panose="02010600030101010101" pitchFamily="2" charset="-122"/>
                  <a:cs typeface="宋体" panose="02010600030101010101" pitchFamily="2" charset="-122"/>
                </a:endParaRPr>
              </a:p>
              <a:p>
                <a:pPr indent="266700" algn="just">
                  <a:lnSpc>
                    <a:spcPct val="125000"/>
                  </a:lnSpc>
                  <a:spcAft>
                    <a:spcPts val="0"/>
                  </a:spcAft>
                </a:pP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要注意的是，自编码器求解出的特征向量无法保证是正交的，所以重构代价相比于以上的方法是较大的。在线性情况下，主成分分析的方法更加有效；在非线性情况下，自编码器的优势就体现出来了：非线性的激活函数</a:t>
                </a:r>
                <a:r>
                  <a:rPr lang="en-US" altLang="zh-CN" sz="2400" kern="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多个隐含层（深度）。</a:t>
                </a:r>
                <a:endParaRPr lang="zh-CN" altLang="zh-CN" sz="2400" kern="100" dirty="0">
                  <a:latin typeface="宋体" panose="02010600030101010101" pitchFamily="2" charset="-122"/>
                  <a:ea typeface="宋体" panose="02010600030101010101" pitchFamily="2" charset="-122"/>
                  <a:cs typeface="宋体" panose="02010600030101010101" pitchFamily="2" charset="-122"/>
                </a:endParaRPr>
              </a:p>
            </p:txBody>
          </p:sp>
        </mc:Choice>
        <mc:Fallback xmlns="">
          <p:sp>
            <p:nvSpPr>
              <p:cNvPr id="6" name="矩形 5">
                <a:extLst>
                  <a:ext uri="{FF2B5EF4-FFF2-40B4-BE49-F238E27FC236}">
                    <a16:creationId xmlns:a16="http://schemas.microsoft.com/office/drawing/2014/main" id="{E0574F5C-2C80-4517-B2BD-B6164D49ADF3}"/>
                  </a:ext>
                </a:extLst>
              </p:cNvPr>
              <p:cNvSpPr>
                <a:spLocks noRot="1" noChangeAspect="1" noMove="1" noResize="1" noEditPoints="1" noAdjustHandles="1" noChangeArrowheads="1" noChangeShapeType="1" noTextEdit="1"/>
              </p:cNvSpPr>
              <p:nvPr/>
            </p:nvSpPr>
            <p:spPr>
              <a:xfrm>
                <a:off x="1477510" y="1616824"/>
                <a:ext cx="9236979" cy="4200317"/>
              </a:xfrm>
              <a:prstGeom prst="rect">
                <a:avLst/>
              </a:prstGeom>
              <a:blipFill>
                <a:blip r:embed="rId2"/>
                <a:stretch>
                  <a:fillRect l="-989" t="-871" r="-989" b="-246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1591777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63100"/>
            <a:ext cx="4253133" cy="669013"/>
          </a:xfrm>
        </p:spPr>
        <p:txBody>
          <a:bodyPr/>
          <a:lstStyle/>
          <a:p>
            <a:r>
              <a:rPr lang="zh-CN" altLang="en-US" dirty="0"/>
              <a:t>关于 </a:t>
            </a:r>
            <a:r>
              <a:rPr lang="en-US" altLang="zh-CN" dirty="0"/>
              <a:t>PCA </a:t>
            </a:r>
            <a:r>
              <a:rPr lang="zh-CN" altLang="en-US" dirty="0"/>
              <a:t>的分析</a:t>
            </a:r>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15</a:t>
            </a:fld>
            <a:endParaRPr lang="en-US" dirty="0">
              <a:solidFill>
                <a:prstClr val="white">
                  <a:lumMod val="50000"/>
                </a:prstClr>
              </a:solidFill>
            </a:endParaRPr>
          </a:p>
        </p:txBody>
      </p:sp>
      <p:sp>
        <p:nvSpPr>
          <p:cNvPr id="10" name="矩形 9">
            <a:extLst>
              <a:ext uri="{FF2B5EF4-FFF2-40B4-BE49-F238E27FC236}">
                <a16:creationId xmlns:a16="http://schemas.microsoft.com/office/drawing/2014/main" id="{7D3C8DC0-427C-4E02-985B-161432B59639}"/>
              </a:ext>
            </a:extLst>
          </p:cNvPr>
          <p:cNvSpPr/>
          <p:nvPr/>
        </p:nvSpPr>
        <p:spPr>
          <a:xfrm>
            <a:off x="441612" y="1854918"/>
            <a:ext cx="6749761" cy="1980286"/>
          </a:xfrm>
          <a:prstGeom prst="rect">
            <a:avLst/>
          </a:prstGeom>
        </p:spPr>
        <p:txBody>
          <a:bodyPr wrap="square">
            <a:spAutoFit/>
          </a:bodyPr>
          <a:lstStyle/>
          <a:p>
            <a:pPr>
              <a:lnSpc>
                <a:spcPct val="125000"/>
              </a:lnSpc>
            </a:pPr>
            <a:r>
              <a:rPr lang="zh-CN" altLang="en-US" sz="2000" dirty="0"/>
              <a:t>    主成分分析的弱点比较明显，它属于无监督学习，数据都是无标签的，那么是完全有可能将本属于不同类别的数据混合在一起。针对这个问题，线性判别分析（</a:t>
            </a:r>
            <a:r>
              <a:rPr lang="en-US" altLang="zh-CN" sz="2000" dirty="0"/>
              <a:t>LDA</a:t>
            </a:r>
            <a:r>
              <a:rPr lang="zh-CN" altLang="en-US" sz="2000" dirty="0"/>
              <a:t>）方法可以解决，其降维的目标是同类之间方差最小、不同类之间距离最远。</a:t>
            </a:r>
          </a:p>
        </p:txBody>
      </p:sp>
      <p:sp>
        <p:nvSpPr>
          <p:cNvPr id="11" name="矩形 10">
            <a:extLst>
              <a:ext uri="{FF2B5EF4-FFF2-40B4-BE49-F238E27FC236}">
                <a16:creationId xmlns:a16="http://schemas.microsoft.com/office/drawing/2014/main" id="{D3A8563E-8A84-435C-A786-1865C4DF155C}"/>
              </a:ext>
            </a:extLst>
          </p:cNvPr>
          <p:cNvSpPr/>
          <p:nvPr/>
        </p:nvSpPr>
        <p:spPr>
          <a:xfrm>
            <a:off x="763731" y="4558010"/>
            <a:ext cx="6105525" cy="1210844"/>
          </a:xfrm>
          <a:prstGeom prst="rect">
            <a:avLst/>
          </a:prstGeom>
        </p:spPr>
        <p:txBody>
          <a:bodyPr wrap="square">
            <a:spAutoFit/>
          </a:bodyPr>
          <a:lstStyle/>
          <a:p>
            <a:pPr>
              <a:lnSpc>
                <a:spcPct val="125000"/>
              </a:lnSpc>
            </a:pPr>
            <a:r>
              <a:rPr lang="zh-CN" altLang="en-US" sz="2000" dirty="0"/>
              <a:t>    另外一个弱点是线性，更加复杂的数据分布可能需要非线性的转换，针对这个问题，解决办法有（深度）自编码器、核函数主成分分析等。</a:t>
            </a:r>
          </a:p>
        </p:txBody>
      </p:sp>
      <p:pic>
        <p:nvPicPr>
          <p:cNvPr id="12" name="图片 11">
            <a:extLst>
              <a:ext uri="{FF2B5EF4-FFF2-40B4-BE49-F238E27FC236}">
                <a16:creationId xmlns:a16="http://schemas.microsoft.com/office/drawing/2014/main" id="{B49459E4-4C33-4474-B7B0-675E8EF91A34}"/>
              </a:ext>
            </a:extLst>
          </p:cNvPr>
          <p:cNvPicPr>
            <a:picLocks noChangeAspect="1"/>
          </p:cNvPicPr>
          <p:nvPr/>
        </p:nvPicPr>
        <p:blipFill>
          <a:blip r:embed="rId2"/>
          <a:stretch>
            <a:fillRect/>
          </a:stretch>
        </p:blipFill>
        <p:spPr>
          <a:xfrm>
            <a:off x="7427767" y="1359596"/>
            <a:ext cx="4000502" cy="4736380"/>
          </a:xfrm>
          <a:prstGeom prst="rect">
            <a:avLst/>
          </a:prstGeom>
        </p:spPr>
      </p:pic>
    </p:spTree>
    <p:extLst>
      <p:ext uri="{BB962C8B-B14F-4D97-AF65-F5344CB8AC3E}">
        <p14:creationId xmlns:p14="http://schemas.microsoft.com/office/powerpoint/2010/main" val="2082463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63100"/>
            <a:ext cx="7682133" cy="669013"/>
          </a:xfrm>
        </p:spPr>
        <p:txBody>
          <a:bodyPr/>
          <a:lstStyle/>
          <a:p>
            <a:r>
              <a:rPr lang="en-US" altLang="zh-CN" dirty="0"/>
              <a:t>2 </a:t>
            </a:r>
            <a:r>
              <a:rPr lang="zh-CN" altLang="en-US" dirty="0"/>
              <a:t>线性降维：线性判别分析 </a:t>
            </a:r>
            <a:r>
              <a:rPr lang="en-US" altLang="zh-CN" dirty="0"/>
              <a:t>LDA</a:t>
            </a:r>
            <a:endParaRPr lang="zh-CN" altLang="en-US" dirty="0"/>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16</a:t>
            </a:fld>
            <a:endParaRPr lang="en-US" dirty="0">
              <a:solidFill>
                <a:prstClr val="white">
                  <a:lumMod val="50000"/>
                </a:prstClr>
              </a:solidFill>
            </a:endParaRPr>
          </a:p>
        </p:txBody>
      </p:sp>
      <p:sp>
        <p:nvSpPr>
          <p:cNvPr id="4" name="矩形 3">
            <a:extLst>
              <a:ext uri="{FF2B5EF4-FFF2-40B4-BE49-F238E27FC236}">
                <a16:creationId xmlns:a16="http://schemas.microsoft.com/office/drawing/2014/main" id="{60AA18D2-0EBE-4412-9265-82F6AA1AF42B}"/>
              </a:ext>
            </a:extLst>
          </p:cNvPr>
          <p:cNvSpPr/>
          <p:nvPr/>
        </p:nvSpPr>
        <p:spPr>
          <a:xfrm>
            <a:off x="1028699" y="1379399"/>
            <a:ext cx="10134602" cy="1595565"/>
          </a:xfrm>
          <a:prstGeom prst="rect">
            <a:avLst/>
          </a:prstGeom>
        </p:spPr>
        <p:txBody>
          <a:bodyPr wrap="square">
            <a:spAutoFit/>
          </a:bodyPr>
          <a:lstStyle/>
          <a:p>
            <a:pPr>
              <a:lnSpc>
                <a:spcPct val="125000"/>
              </a:lnSpc>
            </a:pPr>
            <a:r>
              <a:rPr lang="en-US" altLang="zh-CN" sz="2000" dirty="0"/>
              <a:t>    LDA</a:t>
            </a:r>
            <a:r>
              <a:rPr lang="zh-CN" altLang="en-US" sz="2000" dirty="0"/>
              <a:t>属于监督学习，用来对数据进行分类，与其它分类方法不同的是，</a:t>
            </a:r>
            <a:r>
              <a:rPr lang="en-US" altLang="zh-CN" sz="2000" dirty="0"/>
              <a:t>LDA</a:t>
            </a:r>
            <a:r>
              <a:rPr lang="zh-CN" altLang="en-US" sz="2000" dirty="0"/>
              <a:t>通过降维来解决问题。</a:t>
            </a:r>
            <a:r>
              <a:rPr lang="en-US" altLang="zh-CN" sz="2000" dirty="0"/>
              <a:t>PCA</a:t>
            </a:r>
            <a:r>
              <a:rPr lang="zh-CN" altLang="en-US" sz="2000" dirty="0"/>
              <a:t>降维的目标是数据的方差要最大，这样数据才会尽可能地分散开，从而具有区分性，而</a:t>
            </a:r>
            <a:r>
              <a:rPr lang="en-US" altLang="zh-CN" sz="2000" dirty="0"/>
              <a:t>LDA</a:t>
            </a:r>
            <a:r>
              <a:rPr lang="zh-CN" altLang="en-US" sz="2000" dirty="0"/>
              <a:t>降维的目标是同类数据之间方差最小、不同类数据之间距离最远，即同类数据尽可能地聚集在一起。</a:t>
            </a:r>
          </a:p>
        </p:txBody>
      </p:sp>
      <p:pic>
        <p:nvPicPr>
          <p:cNvPr id="8" name="图片 7">
            <a:extLst>
              <a:ext uri="{FF2B5EF4-FFF2-40B4-BE49-F238E27FC236}">
                <a16:creationId xmlns:a16="http://schemas.microsoft.com/office/drawing/2014/main" id="{50C12370-B7BC-4B3D-891D-BCFAE13BE108}"/>
              </a:ext>
            </a:extLst>
          </p:cNvPr>
          <p:cNvPicPr/>
          <p:nvPr/>
        </p:nvPicPr>
        <p:blipFill>
          <a:blip r:embed="rId2"/>
          <a:stretch>
            <a:fillRect/>
          </a:stretch>
        </p:blipFill>
        <p:spPr>
          <a:xfrm>
            <a:off x="192453" y="3041639"/>
            <a:ext cx="8008572" cy="3521086"/>
          </a:xfrm>
          <a:prstGeom prst="rect">
            <a:avLst/>
          </a:prstGeom>
        </p:spPr>
      </p:pic>
      <p:sp>
        <p:nvSpPr>
          <p:cNvPr id="5" name="矩形 4">
            <a:extLst>
              <a:ext uri="{FF2B5EF4-FFF2-40B4-BE49-F238E27FC236}">
                <a16:creationId xmlns:a16="http://schemas.microsoft.com/office/drawing/2014/main" id="{03318CC8-20A5-419E-8AAF-85AFEFB7DA49}"/>
              </a:ext>
            </a:extLst>
          </p:cNvPr>
          <p:cNvSpPr/>
          <p:nvPr/>
        </p:nvSpPr>
        <p:spPr>
          <a:xfrm>
            <a:off x="8842664" y="3521087"/>
            <a:ext cx="2320637" cy="1595565"/>
          </a:xfrm>
          <a:prstGeom prst="rect">
            <a:avLst/>
          </a:prstGeom>
        </p:spPr>
        <p:txBody>
          <a:bodyPr wrap="square">
            <a:spAutoFit/>
          </a:bodyPr>
          <a:lstStyle/>
          <a:p>
            <a:pPr>
              <a:lnSpc>
                <a:spcPct val="125000"/>
              </a:lnSpc>
            </a:pPr>
            <a:r>
              <a:rPr lang="zh-CN" altLang="en-US" sz="2000" dirty="0"/>
              <a:t>很明显，右图的效果是更好的，因为它成功做到了对数据的分类。</a:t>
            </a:r>
          </a:p>
        </p:txBody>
      </p:sp>
    </p:spTree>
    <p:extLst>
      <p:ext uri="{BB962C8B-B14F-4D97-AF65-F5344CB8AC3E}">
        <p14:creationId xmlns:p14="http://schemas.microsoft.com/office/powerpoint/2010/main" val="32236421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63100"/>
            <a:ext cx="4253133" cy="669013"/>
          </a:xfrm>
        </p:spPr>
        <p:txBody>
          <a:bodyPr/>
          <a:lstStyle/>
          <a:p>
            <a:r>
              <a:rPr lang="en-US" altLang="zh-CN" dirty="0"/>
              <a:t>LDA </a:t>
            </a:r>
            <a:r>
              <a:rPr lang="zh-CN" altLang="en-US" dirty="0"/>
              <a:t>原理解析</a:t>
            </a:r>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17</a:t>
            </a:fld>
            <a:endParaRPr lang="en-US" dirty="0">
              <a:solidFill>
                <a:prstClr val="white">
                  <a:lumMod val="50000"/>
                </a:prstClr>
              </a:solidFill>
            </a:endParaRPr>
          </a:p>
        </p:txBody>
      </p:sp>
      <p:pic>
        <p:nvPicPr>
          <p:cNvPr id="8" name="图片 7">
            <a:extLst>
              <a:ext uri="{FF2B5EF4-FFF2-40B4-BE49-F238E27FC236}">
                <a16:creationId xmlns:a16="http://schemas.microsoft.com/office/drawing/2014/main" id="{8A9F7197-615A-4700-8ACE-632617BA9B47}"/>
              </a:ext>
            </a:extLst>
          </p:cNvPr>
          <p:cNvPicPr/>
          <p:nvPr/>
        </p:nvPicPr>
        <p:blipFill>
          <a:blip r:embed="rId2"/>
          <a:stretch>
            <a:fillRect/>
          </a:stretch>
        </p:blipFill>
        <p:spPr>
          <a:xfrm>
            <a:off x="3749674" y="1568449"/>
            <a:ext cx="6403976" cy="1860551"/>
          </a:xfrm>
          <a:prstGeom prst="rect">
            <a:avLst/>
          </a:prstGeom>
        </p:spPr>
      </p:pic>
      <p:sp>
        <p:nvSpPr>
          <p:cNvPr id="4" name="文本框 3">
            <a:extLst>
              <a:ext uri="{FF2B5EF4-FFF2-40B4-BE49-F238E27FC236}">
                <a16:creationId xmlns:a16="http://schemas.microsoft.com/office/drawing/2014/main" id="{2FF297C3-1E21-424F-8F3F-9A3A02A8A98C}"/>
              </a:ext>
            </a:extLst>
          </p:cNvPr>
          <p:cNvSpPr txBox="1"/>
          <p:nvPr/>
        </p:nvSpPr>
        <p:spPr>
          <a:xfrm>
            <a:off x="1978648" y="2135049"/>
            <a:ext cx="800219" cy="461665"/>
          </a:xfrm>
          <a:prstGeom prst="rect">
            <a:avLst/>
          </a:prstGeom>
          <a:noFill/>
        </p:spPr>
        <p:txBody>
          <a:bodyPr wrap="none" rtlCol="0">
            <a:spAutoFit/>
          </a:bodyPr>
          <a:lstStyle/>
          <a:p>
            <a:r>
              <a:rPr lang="zh-CN" altLang="en-US" sz="2400" dirty="0"/>
              <a:t>数据</a:t>
            </a:r>
          </a:p>
        </p:txBody>
      </p:sp>
      <p:pic>
        <p:nvPicPr>
          <p:cNvPr id="13" name="图片 12">
            <a:extLst>
              <a:ext uri="{FF2B5EF4-FFF2-40B4-BE49-F238E27FC236}">
                <a16:creationId xmlns:a16="http://schemas.microsoft.com/office/drawing/2014/main" id="{A77017BC-7BF3-436C-BF64-0B58FEF1071C}"/>
              </a:ext>
            </a:extLst>
          </p:cNvPr>
          <p:cNvPicPr/>
          <p:nvPr/>
        </p:nvPicPr>
        <p:blipFill>
          <a:blip r:embed="rId3"/>
          <a:stretch>
            <a:fillRect/>
          </a:stretch>
        </p:blipFill>
        <p:spPr>
          <a:xfrm>
            <a:off x="5037137" y="3907058"/>
            <a:ext cx="4610100" cy="669013"/>
          </a:xfrm>
          <a:prstGeom prst="rect">
            <a:avLst/>
          </a:prstGeom>
        </p:spPr>
      </p:pic>
      <p:sp>
        <p:nvSpPr>
          <p:cNvPr id="5" name="文本框 4">
            <a:extLst>
              <a:ext uri="{FF2B5EF4-FFF2-40B4-BE49-F238E27FC236}">
                <a16:creationId xmlns:a16="http://schemas.microsoft.com/office/drawing/2014/main" id="{C181E3C4-C1A8-4F19-970A-7C9EFE87BE33}"/>
              </a:ext>
            </a:extLst>
          </p:cNvPr>
          <p:cNvSpPr txBox="1"/>
          <p:nvPr/>
        </p:nvSpPr>
        <p:spPr>
          <a:xfrm>
            <a:off x="1720588" y="4010733"/>
            <a:ext cx="2784737" cy="461665"/>
          </a:xfrm>
          <a:prstGeom prst="rect">
            <a:avLst/>
          </a:prstGeom>
          <a:noFill/>
        </p:spPr>
        <p:txBody>
          <a:bodyPr wrap="none" rtlCol="0">
            <a:spAutoFit/>
          </a:bodyPr>
          <a:lstStyle/>
          <a:p>
            <a:r>
              <a:rPr lang="zh-CN" altLang="en-US" sz="2400" dirty="0"/>
              <a:t>标签（取值</a:t>
            </a:r>
            <a:r>
              <a:rPr lang="en-US" altLang="zh-CN" sz="2400" dirty="0"/>
              <a:t>1</a:t>
            </a:r>
            <a:r>
              <a:rPr lang="zh-CN" altLang="en-US" sz="2400" dirty="0"/>
              <a:t>或</a:t>
            </a:r>
            <a:r>
              <a:rPr lang="en-US" altLang="zh-CN" sz="2400" dirty="0"/>
              <a:t>-1</a:t>
            </a:r>
            <a:r>
              <a:rPr lang="zh-CN" altLang="en-US" sz="2400" dirty="0"/>
              <a:t>）</a:t>
            </a:r>
            <a:endParaRPr lang="en-US" altLang="zh-CN" sz="2400" dirty="0"/>
          </a:p>
        </p:txBody>
      </p:sp>
      <mc:AlternateContent xmlns:mc="http://schemas.openxmlformats.org/markup-compatibility/2006" xmlns:a14="http://schemas.microsoft.com/office/drawing/2010/main">
        <mc:Choice Requires="a14">
          <p:sp>
            <p:nvSpPr>
              <p:cNvPr id="6" name="矩形 5">
                <a:extLst>
                  <a:ext uri="{FF2B5EF4-FFF2-40B4-BE49-F238E27FC236}">
                    <a16:creationId xmlns:a16="http://schemas.microsoft.com/office/drawing/2014/main" id="{2931FA13-450A-46CB-AE07-00BE19A1F9A3}"/>
                  </a:ext>
                </a:extLst>
              </p:cNvPr>
              <p:cNvSpPr/>
              <p:nvPr/>
            </p:nvSpPr>
            <p:spPr>
              <a:xfrm>
                <a:off x="2160082" y="5475334"/>
                <a:ext cx="7871835" cy="461665"/>
              </a:xfrm>
              <a:prstGeom prst="rect">
                <a:avLst/>
              </a:prstGeom>
            </p:spPr>
            <p:txBody>
              <a:bodyPr wrap="none">
                <a:spAutoFit/>
              </a:bodyPr>
              <a:lstStyle/>
              <a:p>
                <a:r>
                  <a:rPr lang="zh-CN" altLang="en-US" sz="2400" dirty="0"/>
                  <a:t>假设分为</a:t>
                </a:r>
                <a:r>
                  <a:rPr lang="en-US" altLang="zh-CN" sz="2400" dirty="0"/>
                  <a:t>a</a:t>
                </a:r>
                <a:r>
                  <a:rPr lang="zh-CN" altLang="en-US" sz="2400" dirty="0"/>
                  <a:t>类、</a:t>
                </a:r>
                <a:r>
                  <a:rPr lang="en-US" altLang="zh-CN" sz="2400" dirty="0"/>
                  <a:t>b</a:t>
                </a:r>
                <a:r>
                  <a:rPr lang="zh-CN" altLang="en-US" sz="2400" dirty="0"/>
                  <a:t>类，且数量分别为</a:t>
                </a:r>
                <a14:m>
                  <m:oMath xmlns:m="http://schemas.openxmlformats.org/officeDocument/2006/math">
                    <m:sSub>
                      <m:sSubPr>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𝑁</m:t>
                        </m:r>
                      </m:e>
                      <m:sub>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𝑎</m:t>
                        </m:r>
                      </m:sub>
                    </m:sSub>
                    <m:r>
                      <a:rPr lang="zh-CN"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𝑁</m:t>
                        </m:r>
                      </m:e>
                      <m:sub>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𝑏</m:t>
                        </m:r>
                      </m:sub>
                    </m:sSub>
                    <m:r>
                      <a:rPr lang="en-US" altLang="zh-CN" sz="2400"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Sub>
                      <m:sSubPr>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𝑁</m:t>
                        </m:r>
                      </m:e>
                      <m:sub>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𝑎</m:t>
                        </m:r>
                      </m:sub>
                    </m:sSub>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𝑁</m:t>
                        </m:r>
                      </m:e>
                      <m:sub>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𝑏</m:t>
                        </m:r>
                      </m:sub>
                    </m:sSub>
                    <m:r>
                      <a:rPr lang="en-US" altLang="zh-CN" sz="2400"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sz="2400"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N</m:t>
                    </m:r>
                    <m:r>
                      <a:rPr lang="en-US" altLang="zh-CN" sz="2400"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oMath>
                </a14:m>
                <a:endParaRPr lang="zh-CN" altLang="en-US" sz="2400" dirty="0"/>
              </a:p>
            </p:txBody>
          </p:sp>
        </mc:Choice>
        <mc:Fallback xmlns="">
          <p:sp>
            <p:nvSpPr>
              <p:cNvPr id="6" name="矩形 5">
                <a:extLst>
                  <a:ext uri="{FF2B5EF4-FFF2-40B4-BE49-F238E27FC236}">
                    <a16:creationId xmlns:a16="http://schemas.microsoft.com/office/drawing/2014/main" id="{2931FA13-450A-46CB-AE07-00BE19A1F9A3}"/>
                  </a:ext>
                </a:extLst>
              </p:cNvPr>
              <p:cNvSpPr>
                <a:spLocks noRot="1" noChangeAspect="1" noMove="1" noResize="1" noEditPoints="1" noAdjustHandles="1" noChangeArrowheads="1" noChangeShapeType="1" noTextEdit="1"/>
              </p:cNvSpPr>
              <p:nvPr/>
            </p:nvSpPr>
            <p:spPr>
              <a:xfrm>
                <a:off x="2160082" y="5475334"/>
                <a:ext cx="7871835" cy="461665"/>
              </a:xfrm>
              <a:prstGeom prst="rect">
                <a:avLst/>
              </a:prstGeom>
              <a:blipFill>
                <a:blip r:embed="rId4"/>
                <a:stretch>
                  <a:fillRect l="-1161" t="-10526" b="-2894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9107466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63100"/>
            <a:ext cx="4253133" cy="669013"/>
          </a:xfrm>
        </p:spPr>
        <p:txBody>
          <a:bodyPr/>
          <a:lstStyle/>
          <a:p>
            <a:r>
              <a:rPr lang="en-US" altLang="zh-CN" dirty="0"/>
              <a:t>LDA </a:t>
            </a:r>
            <a:r>
              <a:rPr lang="zh-CN" altLang="en-US" dirty="0"/>
              <a:t>原理解析</a:t>
            </a:r>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18</a:t>
            </a:fld>
            <a:endParaRPr lang="en-US" dirty="0">
              <a:solidFill>
                <a:prstClr val="white">
                  <a:lumMod val="50000"/>
                </a:prstClr>
              </a:solidFill>
            </a:endParaRPr>
          </a:p>
        </p:txBody>
      </p:sp>
      <p:sp>
        <p:nvSpPr>
          <p:cNvPr id="4" name="矩形 3">
            <a:extLst>
              <a:ext uri="{FF2B5EF4-FFF2-40B4-BE49-F238E27FC236}">
                <a16:creationId xmlns:a16="http://schemas.microsoft.com/office/drawing/2014/main" id="{F67F8D2C-09AF-4FC5-8CA9-CF8642E087EA}"/>
              </a:ext>
            </a:extLst>
          </p:cNvPr>
          <p:cNvSpPr/>
          <p:nvPr/>
        </p:nvSpPr>
        <p:spPr>
          <a:xfrm>
            <a:off x="1060787" y="1758434"/>
            <a:ext cx="2954655" cy="461665"/>
          </a:xfrm>
          <a:prstGeom prst="rect">
            <a:avLst/>
          </a:prstGeom>
        </p:spPr>
        <p:txBody>
          <a:bodyPr wrap="none">
            <a:spAutoFit/>
          </a:bodyPr>
          <a:lstStyle/>
          <a:p>
            <a:r>
              <a:rPr lang="zh-CN" altLang="en-US" sz="2400" dirty="0"/>
              <a:t>从投影的角度入手：</a:t>
            </a:r>
          </a:p>
        </p:txBody>
      </p:sp>
      <p:graphicFrame>
        <p:nvGraphicFramePr>
          <p:cNvPr id="5" name="对象 4">
            <a:extLst>
              <a:ext uri="{FF2B5EF4-FFF2-40B4-BE49-F238E27FC236}">
                <a16:creationId xmlns:a16="http://schemas.microsoft.com/office/drawing/2014/main" id="{F48BDD92-DDE0-468A-8A76-97E3AF38AB14}"/>
              </a:ext>
            </a:extLst>
          </p:cNvPr>
          <p:cNvGraphicFramePr>
            <a:graphicFrameLocks noChangeAspect="1"/>
          </p:cNvGraphicFramePr>
          <p:nvPr>
            <p:extLst>
              <p:ext uri="{D42A27DB-BD31-4B8C-83A1-F6EECF244321}">
                <p14:modId xmlns:p14="http://schemas.microsoft.com/office/powerpoint/2010/main" val="2328244061"/>
              </p:ext>
            </p:extLst>
          </p:nvPr>
        </p:nvGraphicFramePr>
        <p:xfrm>
          <a:off x="4152900" y="1689874"/>
          <a:ext cx="3299178" cy="530225"/>
        </p:xfrm>
        <a:graphic>
          <a:graphicData uri="http://schemas.openxmlformats.org/presentationml/2006/ole">
            <mc:AlternateContent xmlns:mc="http://schemas.openxmlformats.org/markup-compatibility/2006">
              <mc:Choice xmlns:v="urn:schemas-microsoft-com:vml" Requires="v">
                <p:oleObj spid="_x0000_s7200" name="Equation" r:id="rId3" imgW="1600061" imgH="257058" progId="Equation.DSMT4">
                  <p:embed/>
                </p:oleObj>
              </mc:Choice>
              <mc:Fallback>
                <p:oleObj name="Equation" r:id="rId3" imgW="1600061" imgH="257058" progId="Equation.DSMT4">
                  <p:embed/>
                  <p:pic>
                    <p:nvPicPr>
                      <p:cNvPr id="0" name=""/>
                      <p:cNvPicPr/>
                      <p:nvPr/>
                    </p:nvPicPr>
                    <p:blipFill>
                      <a:blip r:embed="rId4"/>
                      <a:stretch>
                        <a:fillRect/>
                      </a:stretch>
                    </p:blipFill>
                    <p:spPr>
                      <a:xfrm>
                        <a:off x="4152900" y="1689874"/>
                        <a:ext cx="3299178" cy="530225"/>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6" name="矩形 5">
                <a:extLst>
                  <a:ext uri="{FF2B5EF4-FFF2-40B4-BE49-F238E27FC236}">
                    <a16:creationId xmlns:a16="http://schemas.microsoft.com/office/drawing/2014/main" id="{C266ED68-A411-4CAC-BA65-DE40E1B90767}"/>
                  </a:ext>
                </a:extLst>
              </p:cNvPr>
              <p:cNvSpPr/>
              <p:nvPr/>
            </p:nvSpPr>
            <p:spPr>
              <a:xfrm>
                <a:off x="252192" y="2615587"/>
                <a:ext cx="9117304" cy="461665"/>
              </a:xfrm>
              <a:prstGeom prst="rect">
                <a:avLst/>
              </a:prstGeom>
            </p:spPr>
            <p:txBody>
              <a:bodyPr wrap="none">
                <a:spAutoFit/>
              </a:bodyPr>
              <a:lstStyle/>
              <a:p>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其中</a:t>
                </a:r>
                <a14:m>
                  <m:oMath xmlns:m="http://schemas.openxmlformats.org/officeDocument/2006/math">
                    <m:acc>
                      <m:accPr>
                        <m:chr m:val="⃗"/>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i="1">
                            <a:latin typeface="Cambria Math" panose="02040503050406030204" pitchFamily="18" charset="0"/>
                            <a:ea typeface="宋体" panose="02010600030101010101" pitchFamily="2" charset="-122"/>
                            <a:cs typeface="Times New Roman" panose="02020603050405020304" pitchFamily="18" charset="0"/>
                          </a:rPr>
                          <m:t>𝑤</m:t>
                        </m:r>
                      </m:e>
                    </m:acc>
                  </m:oMath>
                </a14:m>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为参数，规定</a:t>
                </a:r>
                <a14:m>
                  <m:oMath xmlns:m="http://schemas.openxmlformats.org/officeDocument/2006/math">
                    <m:d>
                      <m:dPr>
                        <m:begChr m:val="|"/>
                        <m:endChr m:val="|"/>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dPr>
                      <m:e>
                        <m:acc>
                          <m:accPr>
                            <m:chr m:val="⃗"/>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i="1">
                                <a:latin typeface="Cambria Math" panose="02040503050406030204" pitchFamily="18" charset="0"/>
                                <a:ea typeface="宋体" panose="02010600030101010101" pitchFamily="2" charset="-122"/>
                                <a:cs typeface="Times New Roman" panose="02020603050405020304" pitchFamily="18" charset="0"/>
                              </a:rPr>
                              <m:t>𝑤</m:t>
                            </m:r>
                          </m:e>
                        </m:acc>
                      </m:e>
                    </m:d>
                    <m:r>
                      <a:rPr lang="en-US" altLang="zh-CN" sz="2400">
                        <a:latin typeface="Cambria Math" panose="02040503050406030204" pitchFamily="18" charset="0"/>
                        <a:ea typeface="宋体" panose="02010600030101010101" pitchFamily="2" charset="-122"/>
                        <a:cs typeface="Times New Roman" panose="02020603050405020304" pitchFamily="18" charset="0"/>
                      </a:rPr>
                      <m:t>=1</m:t>
                    </m:r>
                  </m:oMath>
                </a14:m>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，最终求解的就是它。投影的均值为</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en-US" sz="2400" dirty="0"/>
              </a:p>
            </p:txBody>
          </p:sp>
        </mc:Choice>
        <mc:Fallback xmlns="">
          <p:sp>
            <p:nvSpPr>
              <p:cNvPr id="6" name="矩形 5">
                <a:extLst>
                  <a:ext uri="{FF2B5EF4-FFF2-40B4-BE49-F238E27FC236}">
                    <a16:creationId xmlns:a16="http://schemas.microsoft.com/office/drawing/2014/main" id="{C266ED68-A411-4CAC-BA65-DE40E1B90767}"/>
                  </a:ext>
                </a:extLst>
              </p:cNvPr>
              <p:cNvSpPr>
                <a:spLocks noRot="1" noChangeAspect="1" noMove="1" noResize="1" noEditPoints="1" noAdjustHandles="1" noChangeArrowheads="1" noChangeShapeType="1" noTextEdit="1"/>
              </p:cNvSpPr>
              <p:nvPr/>
            </p:nvSpPr>
            <p:spPr>
              <a:xfrm>
                <a:off x="252192" y="2615587"/>
                <a:ext cx="9117304" cy="461665"/>
              </a:xfrm>
              <a:prstGeom prst="rect">
                <a:avLst/>
              </a:prstGeom>
              <a:blipFill>
                <a:blip r:embed="rId5"/>
                <a:stretch>
                  <a:fillRect l="-1003" t="-14474" r="-67" b="-25000"/>
                </a:stretch>
              </a:blipFill>
            </p:spPr>
            <p:txBody>
              <a:bodyPr/>
              <a:lstStyle/>
              <a:p>
                <a:r>
                  <a:rPr lang="zh-CN" altLang="en-US">
                    <a:noFill/>
                  </a:rPr>
                  <a:t> </a:t>
                </a:r>
              </a:p>
            </p:txBody>
          </p:sp>
        </mc:Fallback>
      </mc:AlternateContent>
      <p:graphicFrame>
        <p:nvGraphicFramePr>
          <p:cNvPr id="7" name="对象 6">
            <a:extLst>
              <a:ext uri="{FF2B5EF4-FFF2-40B4-BE49-F238E27FC236}">
                <a16:creationId xmlns:a16="http://schemas.microsoft.com/office/drawing/2014/main" id="{23C3F8AE-A549-4AE2-838C-57C82237BF61}"/>
              </a:ext>
            </a:extLst>
          </p:cNvPr>
          <p:cNvGraphicFramePr>
            <a:graphicFrameLocks noChangeAspect="1"/>
          </p:cNvGraphicFramePr>
          <p:nvPr>
            <p:extLst>
              <p:ext uri="{D42A27DB-BD31-4B8C-83A1-F6EECF244321}">
                <p14:modId xmlns:p14="http://schemas.microsoft.com/office/powerpoint/2010/main" val="3519180518"/>
              </p:ext>
            </p:extLst>
          </p:nvPr>
        </p:nvGraphicFramePr>
        <p:xfrm>
          <a:off x="9369496" y="2433229"/>
          <a:ext cx="2257425" cy="826379"/>
        </p:xfrm>
        <a:graphic>
          <a:graphicData uri="http://schemas.openxmlformats.org/presentationml/2006/ole">
            <mc:AlternateContent xmlns:mc="http://schemas.openxmlformats.org/markup-compatibility/2006">
              <mc:Choice xmlns:v="urn:schemas-microsoft-com:vml" Requires="v">
                <p:oleObj spid="_x0000_s7201" name="Equation" r:id="rId6" imgW="1066588" imgH="390627" progId="Equation.DSMT4">
                  <p:embed/>
                </p:oleObj>
              </mc:Choice>
              <mc:Fallback>
                <p:oleObj name="Equation" r:id="rId6" imgW="1066588" imgH="390627" progId="Equation.DSMT4">
                  <p:embed/>
                  <p:pic>
                    <p:nvPicPr>
                      <p:cNvPr id="0" name=""/>
                      <p:cNvPicPr/>
                      <p:nvPr/>
                    </p:nvPicPr>
                    <p:blipFill>
                      <a:blip r:embed="rId7"/>
                      <a:stretch>
                        <a:fillRect/>
                      </a:stretch>
                    </p:blipFill>
                    <p:spPr>
                      <a:xfrm>
                        <a:off x="9369496" y="2433229"/>
                        <a:ext cx="2257425" cy="826379"/>
                      </a:xfrm>
                      <a:prstGeom prst="rect">
                        <a:avLst/>
                      </a:prstGeom>
                    </p:spPr>
                  </p:pic>
                </p:oleObj>
              </mc:Fallback>
            </mc:AlternateContent>
          </a:graphicData>
        </a:graphic>
      </p:graphicFrame>
      <p:sp>
        <p:nvSpPr>
          <p:cNvPr id="13" name="矩形 12">
            <a:extLst>
              <a:ext uri="{FF2B5EF4-FFF2-40B4-BE49-F238E27FC236}">
                <a16:creationId xmlns:a16="http://schemas.microsoft.com/office/drawing/2014/main" id="{F9E2E811-D3B3-4254-9033-4125066F1415}"/>
              </a:ext>
            </a:extLst>
          </p:cNvPr>
          <p:cNvSpPr/>
          <p:nvPr/>
        </p:nvSpPr>
        <p:spPr>
          <a:xfrm>
            <a:off x="1676340" y="3703573"/>
            <a:ext cx="2339102" cy="461665"/>
          </a:xfrm>
          <a:prstGeom prst="rect">
            <a:avLst/>
          </a:prstGeom>
        </p:spPr>
        <p:txBody>
          <a:bodyPr wrap="none">
            <a:spAutoFit/>
          </a:bodyPr>
          <a:lstStyle/>
          <a:p>
            <a:r>
              <a:rPr lang="zh-CN" altLang="en-US" sz="2400" dirty="0"/>
              <a:t>投影的方差为：</a:t>
            </a:r>
          </a:p>
        </p:txBody>
      </p:sp>
      <p:graphicFrame>
        <p:nvGraphicFramePr>
          <p:cNvPr id="14" name="对象 13">
            <a:extLst>
              <a:ext uri="{FF2B5EF4-FFF2-40B4-BE49-F238E27FC236}">
                <a16:creationId xmlns:a16="http://schemas.microsoft.com/office/drawing/2014/main" id="{41C69ED9-E924-4780-9B8E-C39DBE18AAC9}"/>
              </a:ext>
            </a:extLst>
          </p:cNvPr>
          <p:cNvGraphicFramePr>
            <a:graphicFrameLocks noChangeAspect="1"/>
          </p:cNvGraphicFramePr>
          <p:nvPr>
            <p:extLst>
              <p:ext uri="{D42A27DB-BD31-4B8C-83A1-F6EECF244321}">
                <p14:modId xmlns:p14="http://schemas.microsoft.com/office/powerpoint/2010/main" val="3949166538"/>
              </p:ext>
            </p:extLst>
          </p:nvPr>
        </p:nvGraphicFramePr>
        <p:xfrm>
          <a:off x="4015442" y="3560763"/>
          <a:ext cx="4119562" cy="2547362"/>
        </p:xfrm>
        <a:graphic>
          <a:graphicData uri="http://schemas.openxmlformats.org/presentationml/2006/ole">
            <mc:AlternateContent xmlns:mc="http://schemas.openxmlformats.org/markup-compatibility/2006">
              <mc:Choice xmlns:v="urn:schemas-microsoft-com:vml" Requires="v">
                <p:oleObj spid="_x0000_s7202" name="Equation" r:id="rId8" imgW="1971549" imgH="1219405" progId="Equation.DSMT4">
                  <p:embed/>
                </p:oleObj>
              </mc:Choice>
              <mc:Fallback>
                <p:oleObj name="Equation" r:id="rId8" imgW="1971549" imgH="1219405" progId="Equation.DSMT4">
                  <p:embed/>
                  <p:pic>
                    <p:nvPicPr>
                      <p:cNvPr id="0" name=""/>
                      <p:cNvPicPr/>
                      <p:nvPr/>
                    </p:nvPicPr>
                    <p:blipFill>
                      <a:blip r:embed="rId9"/>
                      <a:stretch>
                        <a:fillRect/>
                      </a:stretch>
                    </p:blipFill>
                    <p:spPr>
                      <a:xfrm>
                        <a:off x="4015442" y="3560763"/>
                        <a:ext cx="4119562" cy="2547362"/>
                      </a:xfrm>
                      <a:prstGeom prst="rect">
                        <a:avLst/>
                      </a:prstGeom>
                    </p:spPr>
                  </p:pic>
                </p:oleObj>
              </mc:Fallback>
            </mc:AlternateContent>
          </a:graphicData>
        </a:graphic>
      </p:graphicFrame>
    </p:spTree>
    <p:extLst>
      <p:ext uri="{BB962C8B-B14F-4D97-AF65-F5344CB8AC3E}">
        <p14:creationId xmlns:p14="http://schemas.microsoft.com/office/powerpoint/2010/main" val="40216529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63100"/>
            <a:ext cx="4253133" cy="669013"/>
          </a:xfrm>
        </p:spPr>
        <p:txBody>
          <a:bodyPr/>
          <a:lstStyle/>
          <a:p>
            <a:r>
              <a:rPr lang="en-US" altLang="zh-CN" dirty="0"/>
              <a:t>LDA </a:t>
            </a:r>
            <a:r>
              <a:rPr lang="zh-CN" altLang="en-US" dirty="0"/>
              <a:t>原理解析</a:t>
            </a:r>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19</a:t>
            </a:fld>
            <a:endParaRPr lang="en-US" dirty="0">
              <a:solidFill>
                <a:prstClr val="white">
                  <a:lumMod val="50000"/>
                </a:prstClr>
              </a:solidFill>
            </a:endParaRPr>
          </a:p>
        </p:txBody>
      </p:sp>
      <p:sp>
        <p:nvSpPr>
          <p:cNvPr id="4" name="矩形 3">
            <a:extLst>
              <a:ext uri="{FF2B5EF4-FFF2-40B4-BE49-F238E27FC236}">
                <a16:creationId xmlns:a16="http://schemas.microsoft.com/office/drawing/2014/main" id="{DE9AE1B5-61F5-4193-BE2E-9D6F5BDAB71F}"/>
              </a:ext>
            </a:extLst>
          </p:cNvPr>
          <p:cNvSpPr/>
          <p:nvPr/>
        </p:nvSpPr>
        <p:spPr>
          <a:xfrm>
            <a:off x="1069841" y="1586984"/>
            <a:ext cx="4836580" cy="461665"/>
          </a:xfrm>
          <a:prstGeom prst="rect">
            <a:avLst/>
          </a:prstGeom>
        </p:spPr>
        <p:txBody>
          <a:bodyPr wrap="none">
            <a:spAutoFit/>
          </a:bodyPr>
          <a:lstStyle/>
          <a:p>
            <a:r>
              <a:rPr lang="en-US" altLang="zh-CN" sz="2400" dirty="0"/>
              <a:t>a</a:t>
            </a:r>
            <a:r>
              <a:rPr lang="zh-CN" altLang="en-US" sz="2400" dirty="0"/>
              <a:t>类和</a:t>
            </a:r>
            <a:r>
              <a:rPr lang="en-US" altLang="zh-CN" sz="2400" dirty="0"/>
              <a:t>b</a:t>
            </a:r>
            <a:r>
              <a:rPr lang="zh-CN" altLang="en-US" sz="2400" dirty="0"/>
              <a:t>类，其均值和方差分别为：</a:t>
            </a:r>
          </a:p>
        </p:txBody>
      </p:sp>
      <p:graphicFrame>
        <p:nvGraphicFramePr>
          <p:cNvPr id="5" name="对象 4">
            <a:extLst>
              <a:ext uri="{FF2B5EF4-FFF2-40B4-BE49-F238E27FC236}">
                <a16:creationId xmlns:a16="http://schemas.microsoft.com/office/drawing/2014/main" id="{ECF3C59B-3E0F-466D-A723-A47FC7E9C442}"/>
              </a:ext>
            </a:extLst>
          </p:cNvPr>
          <p:cNvGraphicFramePr>
            <a:graphicFrameLocks noChangeAspect="1"/>
          </p:cNvGraphicFramePr>
          <p:nvPr>
            <p:extLst>
              <p:ext uri="{D42A27DB-BD31-4B8C-83A1-F6EECF244321}">
                <p14:modId xmlns:p14="http://schemas.microsoft.com/office/powerpoint/2010/main" val="2951747375"/>
              </p:ext>
            </p:extLst>
          </p:nvPr>
        </p:nvGraphicFramePr>
        <p:xfrm>
          <a:off x="547688" y="2253959"/>
          <a:ext cx="2416059" cy="883924"/>
        </p:xfrm>
        <a:graphic>
          <a:graphicData uri="http://schemas.openxmlformats.org/presentationml/2006/ole">
            <mc:AlternateContent xmlns:mc="http://schemas.openxmlformats.org/markup-compatibility/2006">
              <mc:Choice xmlns:v="urn:schemas-microsoft-com:vml" Requires="v">
                <p:oleObj spid="_x0000_s8254" name="Equation" r:id="rId3" imgW="1171338" imgH="428790" progId="Equation.DSMT4">
                  <p:embed/>
                </p:oleObj>
              </mc:Choice>
              <mc:Fallback>
                <p:oleObj name="Equation" r:id="rId3" imgW="1171338" imgH="428790" progId="Equation.DSMT4">
                  <p:embed/>
                  <p:pic>
                    <p:nvPicPr>
                      <p:cNvPr id="0" name=""/>
                      <p:cNvPicPr/>
                      <p:nvPr/>
                    </p:nvPicPr>
                    <p:blipFill>
                      <a:blip r:embed="rId4"/>
                      <a:stretch>
                        <a:fillRect/>
                      </a:stretch>
                    </p:blipFill>
                    <p:spPr>
                      <a:xfrm>
                        <a:off x="547688" y="2253959"/>
                        <a:ext cx="2416059" cy="883924"/>
                      </a:xfrm>
                      <a:prstGeom prst="rect">
                        <a:avLst/>
                      </a:prstGeom>
                    </p:spPr>
                  </p:pic>
                </p:oleObj>
              </mc:Fallback>
            </mc:AlternateContent>
          </a:graphicData>
        </a:graphic>
      </p:graphicFrame>
      <p:graphicFrame>
        <p:nvGraphicFramePr>
          <p:cNvPr id="6" name="对象 5">
            <a:extLst>
              <a:ext uri="{FF2B5EF4-FFF2-40B4-BE49-F238E27FC236}">
                <a16:creationId xmlns:a16="http://schemas.microsoft.com/office/drawing/2014/main" id="{D1BD8E70-7358-4393-8AF1-BB8CCA13BB31}"/>
              </a:ext>
            </a:extLst>
          </p:cNvPr>
          <p:cNvGraphicFramePr>
            <a:graphicFrameLocks noChangeAspect="1"/>
          </p:cNvGraphicFramePr>
          <p:nvPr>
            <p:extLst>
              <p:ext uri="{D42A27DB-BD31-4B8C-83A1-F6EECF244321}">
                <p14:modId xmlns:p14="http://schemas.microsoft.com/office/powerpoint/2010/main" val="3940474045"/>
              </p:ext>
            </p:extLst>
          </p:nvPr>
        </p:nvGraphicFramePr>
        <p:xfrm>
          <a:off x="3488131" y="2266356"/>
          <a:ext cx="2416060" cy="898535"/>
        </p:xfrm>
        <a:graphic>
          <a:graphicData uri="http://schemas.openxmlformats.org/presentationml/2006/ole">
            <mc:AlternateContent xmlns:mc="http://schemas.openxmlformats.org/markup-compatibility/2006">
              <mc:Choice xmlns:v="urn:schemas-microsoft-com:vml" Requires="v">
                <p:oleObj spid="_x0000_s8255" name="Equation" r:id="rId5" imgW="1152260" imgH="428790" progId="Equation.DSMT4">
                  <p:embed/>
                </p:oleObj>
              </mc:Choice>
              <mc:Fallback>
                <p:oleObj name="Equation" r:id="rId5" imgW="1152260" imgH="428790" progId="Equation.DSMT4">
                  <p:embed/>
                  <p:pic>
                    <p:nvPicPr>
                      <p:cNvPr id="0" name=""/>
                      <p:cNvPicPr/>
                      <p:nvPr/>
                    </p:nvPicPr>
                    <p:blipFill>
                      <a:blip r:embed="rId6"/>
                      <a:stretch>
                        <a:fillRect/>
                      </a:stretch>
                    </p:blipFill>
                    <p:spPr>
                      <a:xfrm>
                        <a:off x="3488131" y="2266356"/>
                        <a:ext cx="2416060" cy="898535"/>
                      </a:xfrm>
                      <a:prstGeom prst="rect">
                        <a:avLst/>
                      </a:prstGeom>
                    </p:spPr>
                  </p:pic>
                </p:oleObj>
              </mc:Fallback>
            </mc:AlternateContent>
          </a:graphicData>
        </a:graphic>
      </p:graphicFrame>
      <p:graphicFrame>
        <p:nvGraphicFramePr>
          <p:cNvPr id="7" name="对象 6">
            <a:extLst>
              <a:ext uri="{FF2B5EF4-FFF2-40B4-BE49-F238E27FC236}">
                <a16:creationId xmlns:a16="http://schemas.microsoft.com/office/drawing/2014/main" id="{AFDC81D6-0B55-4CBC-9998-DB4666B5636E}"/>
              </a:ext>
            </a:extLst>
          </p:cNvPr>
          <p:cNvGraphicFramePr>
            <a:graphicFrameLocks noChangeAspect="1"/>
          </p:cNvGraphicFramePr>
          <p:nvPr>
            <p:extLst>
              <p:ext uri="{D42A27DB-BD31-4B8C-83A1-F6EECF244321}">
                <p14:modId xmlns:p14="http://schemas.microsoft.com/office/powerpoint/2010/main" val="1078227924"/>
              </p:ext>
            </p:extLst>
          </p:nvPr>
        </p:nvGraphicFramePr>
        <p:xfrm>
          <a:off x="1001857" y="3355590"/>
          <a:ext cx="4733904" cy="883924"/>
        </p:xfrm>
        <a:graphic>
          <a:graphicData uri="http://schemas.openxmlformats.org/presentationml/2006/ole">
            <mc:AlternateContent xmlns:mc="http://schemas.openxmlformats.org/markup-compatibility/2006">
              <mc:Choice xmlns:v="urn:schemas-microsoft-com:vml" Requires="v">
                <p:oleObj spid="_x0000_s8256" name="Equation" r:id="rId7" imgW="2295161" imgH="428790" progId="Equation.DSMT4">
                  <p:embed/>
                </p:oleObj>
              </mc:Choice>
              <mc:Fallback>
                <p:oleObj name="Equation" r:id="rId7" imgW="2295161" imgH="428790" progId="Equation.DSMT4">
                  <p:embed/>
                  <p:pic>
                    <p:nvPicPr>
                      <p:cNvPr id="0" name=""/>
                      <p:cNvPicPr/>
                      <p:nvPr/>
                    </p:nvPicPr>
                    <p:blipFill>
                      <a:blip r:embed="rId8"/>
                      <a:stretch>
                        <a:fillRect/>
                      </a:stretch>
                    </p:blipFill>
                    <p:spPr>
                      <a:xfrm>
                        <a:off x="1001857" y="3355590"/>
                        <a:ext cx="4733904" cy="883924"/>
                      </a:xfrm>
                      <a:prstGeom prst="rect">
                        <a:avLst/>
                      </a:prstGeom>
                    </p:spPr>
                  </p:pic>
                </p:oleObj>
              </mc:Fallback>
            </mc:AlternateContent>
          </a:graphicData>
        </a:graphic>
      </p:graphicFrame>
      <p:graphicFrame>
        <p:nvGraphicFramePr>
          <p:cNvPr id="8" name="对象 7">
            <a:extLst>
              <a:ext uri="{FF2B5EF4-FFF2-40B4-BE49-F238E27FC236}">
                <a16:creationId xmlns:a16="http://schemas.microsoft.com/office/drawing/2014/main" id="{19E1E59C-2ABE-42CB-8742-B6B49522B38E}"/>
              </a:ext>
            </a:extLst>
          </p:cNvPr>
          <p:cNvGraphicFramePr>
            <a:graphicFrameLocks noChangeAspect="1"/>
          </p:cNvGraphicFramePr>
          <p:nvPr>
            <p:extLst>
              <p:ext uri="{D42A27DB-BD31-4B8C-83A1-F6EECF244321}">
                <p14:modId xmlns:p14="http://schemas.microsoft.com/office/powerpoint/2010/main" val="3737194139"/>
              </p:ext>
            </p:extLst>
          </p:nvPr>
        </p:nvGraphicFramePr>
        <p:xfrm>
          <a:off x="1001857" y="4603097"/>
          <a:ext cx="4694619" cy="883924"/>
        </p:xfrm>
        <a:graphic>
          <a:graphicData uri="http://schemas.openxmlformats.org/presentationml/2006/ole">
            <mc:AlternateContent xmlns:mc="http://schemas.openxmlformats.org/markup-compatibility/2006">
              <mc:Choice xmlns:v="urn:schemas-microsoft-com:vml" Requires="v">
                <p:oleObj spid="_x0000_s8257" name="Equation" r:id="rId9" imgW="2276443" imgH="428790" progId="Equation.DSMT4">
                  <p:embed/>
                </p:oleObj>
              </mc:Choice>
              <mc:Fallback>
                <p:oleObj name="Equation" r:id="rId9" imgW="2276443" imgH="428790" progId="Equation.DSMT4">
                  <p:embed/>
                  <p:pic>
                    <p:nvPicPr>
                      <p:cNvPr id="0" name=""/>
                      <p:cNvPicPr/>
                      <p:nvPr/>
                    </p:nvPicPr>
                    <p:blipFill>
                      <a:blip r:embed="rId10"/>
                      <a:stretch>
                        <a:fillRect/>
                      </a:stretch>
                    </p:blipFill>
                    <p:spPr>
                      <a:xfrm>
                        <a:off x="1001857" y="4603097"/>
                        <a:ext cx="4694619" cy="883924"/>
                      </a:xfrm>
                      <a:prstGeom prst="rect">
                        <a:avLst/>
                      </a:prstGeom>
                    </p:spPr>
                  </p:pic>
                </p:oleObj>
              </mc:Fallback>
            </mc:AlternateContent>
          </a:graphicData>
        </a:graphic>
      </p:graphicFrame>
      <p:sp>
        <p:nvSpPr>
          <p:cNvPr id="9" name="矩形 8">
            <a:extLst>
              <a:ext uri="{FF2B5EF4-FFF2-40B4-BE49-F238E27FC236}">
                <a16:creationId xmlns:a16="http://schemas.microsoft.com/office/drawing/2014/main" id="{DDB2CDAE-7CD4-49B7-8458-0BAF51C7C231}"/>
              </a:ext>
            </a:extLst>
          </p:cNvPr>
          <p:cNvSpPr/>
          <p:nvPr/>
        </p:nvSpPr>
        <p:spPr>
          <a:xfrm>
            <a:off x="6594042" y="1586983"/>
            <a:ext cx="5093061" cy="461665"/>
          </a:xfrm>
          <a:prstGeom prst="rect">
            <a:avLst/>
          </a:prstGeom>
        </p:spPr>
        <p:txBody>
          <a:bodyPr wrap="none">
            <a:spAutoFit/>
          </a:bodyPr>
          <a:lstStyle/>
          <a:p>
            <a:r>
              <a:rPr lang="zh-CN" altLang="en-US" sz="2400" dirty="0"/>
              <a:t>根据</a:t>
            </a:r>
            <a:r>
              <a:rPr lang="en-US" altLang="zh-CN" sz="2400" dirty="0"/>
              <a:t>LDA</a:t>
            </a:r>
            <a:r>
              <a:rPr lang="zh-CN" altLang="en-US" sz="2400" dirty="0"/>
              <a:t>的思想，定义损失函数为：</a:t>
            </a:r>
          </a:p>
        </p:txBody>
      </p:sp>
      <p:graphicFrame>
        <p:nvGraphicFramePr>
          <p:cNvPr id="13" name="对象 12">
            <a:extLst>
              <a:ext uri="{FF2B5EF4-FFF2-40B4-BE49-F238E27FC236}">
                <a16:creationId xmlns:a16="http://schemas.microsoft.com/office/drawing/2014/main" id="{A2A7BF48-358C-42D0-BF44-112ACEA88DD2}"/>
              </a:ext>
            </a:extLst>
          </p:cNvPr>
          <p:cNvGraphicFramePr>
            <a:graphicFrameLocks noChangeAspect="1"/>
          </p:cNvGraphicFramePr>
          <p:nvPr>
            <p:extLst>
              <p:ext uri="{D42A27DB-BD31-4B8C-83A1-F6EECF244321}">
                <p14:modId xmlns:p14="http://schemas.microsoft.com/office/powerpoint/2010/main" val="1382217391"/>
              </p:ext>
            </p:extLst>
          </p:nvPr>
        </p:nvGraphicFramePr>
        <p:xfrm>
          <a:off x="7772400" y="2457055"/>
          <a:ext cx="2600016" cy="898535"/>
        </p:xfrm>
        <a:graphic>
          <a:graphicData uri="http://schemas.openxmlformats.org/presentationml/2006/ole">
            <mc:AlternateContent xmlns:mc="http://schemas.openxmlformats.org/markup-compatibility/2006">
              <mc:Choice xmlns:v="urn:schemas-microsoft-com:vml" Requires="v">
                <p:oleObj spid="_x0000_s8258" name="Equation" r:id="rId11" imgW="1295168" imgH="447871" progId="Equation.DSMT4">
                  <p:embed/>
                </p:oleObj>
              </mc:Choice>
              <mc:Fallback>
                <p:oleObj name="Equation" r:id="rId11" imgW="1295168" imgH="447871" progId="Equation.DSMT4">
                  <p:embed/>
                  <p:pic>
                    <p:nvPicPr>
                      <p:cNvPr id="0" name=""/>
                      <p:cNvPicPr/>
                      <p:nvPr/>
                    </p:nvPicPr>
                    <p:blipFill>
                      <a:blip r:embed="rId12"/>
                      <a:stretch>
                        <a:fillRect/>
                      </a:stretch>
                    </p:blipFill>
                    <p:spPr>
                      <a:xfrm>
                        <a:off x="7772400" y="2457055"/>
                        <a:ext cx="2600016" cy="898535"/>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15" name="矩形 14">
                <a:extLst>
                  <a:ext uri="{FF2B5EF4-FFF2-40B4-BE49-F238E27FC236}">
                    <a16:creationId xmlns:a16="http://schemas.microsoft.com/office/drawing/2014/main" id="{D35FD04B-A857-4995-9ADE-3EFA1120C613}"/>
                  </a:ext>
                </a:extLst>
              </p:cNvPr>
              <p:cNvSpPr/>
              <p:nvPr/>
            </p:nvSpPr>
            <p:spPr>
              <a:xfrm>
                <a:off x="6594042" y="3625301"/>
                <a:ext cx="3499099" cy="508665"/>
              </a:xfrm>
              <a:prstGeom prst="rect">
                <a:avLst/>
              </a:prstGeom>
            </p:spPr>
            <p:txBody>
              <a:bodyPr wrap="none">
                <a:spAutoFit/>
              </a:bodyPr>
              <a:lstStyle/>
              <a:p>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最小化损失，即求解</a:t>
                </a:r>
                <a14:m>
                  <m:oMath xmlns:m="http://schemas.openxmlformats.org/officeDocument/2006/math">
                    <m:acc>
                      <m:accPr>
                        <m:chr m:val="̂"/>
                        <m:ctrlPr>
                          <a:rPr lang="zh-CN" altLang="zh-CN" sz="2400" i="1">
                            <a:effectLst/>
                            <a:latin typeface="Cambria Math" panose="02040503050406030204" pitchFamily="18" charset="0"/>
                            <a:ea typeface="Cambria Math" panose="02040503050406030204" pitchFamily="18" charset="0"/>
                            <a:cs typeface="Times New Roman" panose="02020603050405020304" pitchFamily="18" charset="0"/>
                          </a:rPr>
                        </m:ctrlPr>
                      </m:accPr>
                      <m:e>
                        <m:acc>
                          <m:accPr>
                            <m:chr m:val="⃗"/>
                            <m:ctrlPr>
                              <a:rPr lang="zh-CN" altLang="zh-CN" sz="2400" i="1">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i="1">
                                <a:latin typeface="Cambria Math" panose="02040503050406030204" pitchFamily="18" charset="0"/>
                                <a:ea typeface="宋体" panose="02010600030101010101" pitchFamily="2" charset="-122"/>
                                <a:cs typeface="Times New Roman" panose="02020603050405020304" pitchFamily="18" charset="0"/>
                              </a:rPr>
                              <m:t>𝑤</m:t>
                            </m:r>
                          </m:e>
                        </m:acc>
                      </m:e>
                    </m:acc>
                  </m:oMath>
                </a14:m>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en-US" sz="2400" dirty="0"/>
              </a:p>
            </p:txBody>
          </p:sp>
        </mc:Choice>
        <mc:Fallback xmlns="">
          <p:sp>
            <p:nvSpPr>
              <p:cNvPr id="15" name="矩形 14">
                <a:extLst>
                  <a:ext uri="{FF2B5EF4-FFF2-40B4-BE49-F238E27FC236}">
                    <a16:creationId xmlns:a16="http://schemas.microsoft.com/office/drawing/2014/main" id="{D35FD04B-A857-4995-9ADE-3EFA1120C613}"/>
                  </a:ext>
                </a:extLst>
              </p:cNvPr>
              <p:cNvSpPr>
                <a:spLocks noRot="1" noChangeAspect="1" noMove="1" noResize="1" noEditPoints="1" noAdjustHandles="1" noChangeArrowheads="1" noChangeShapeType="1" noTextEdit="1"/>
              </p:cNvSpPr>
              <p:nvPr/>
            </p:nvSpPr>
            <p:spPr>
              <a:xfrm>
                <a:off x="6594042" y="3625301"/>
                <a:ext cx="3499099" cy="508665"/>
              </a:xfrm>
              <a:prstGeom prst="rect">
                <a:avLst/>
              </a:prstGeom>
              <a:blipFill>
                <a:blip r:embed="rId13"/>
                <a:stretch>
                  <a:fillRect l="-2787" t="-4819" r="-1568" b="-22892"/>
                </a:stretch>
              </a:blipFill>
            </p:spPr>
            <p:txBody>
              <a:bodyPr/>
              <a:lstStyle/>
              <a:p>
                <a:r>
                  <a:rPr lang="zh-CN" altLang="en-US">
                    <a:noFill/>
                  </a:rPr>
                  <a:t> </a:t>
                </a:r>
              </a:p>
            </p:txBody>
          </p:sp>
        </mc:Fallback>
      </mc:AlternateContent>
      <p:graphicFrame>
        <p:nvGraphicFramePr>
          <p:cNvPr id="16" name="对象 15">
            <a:extLst>
              <a:ext uri="{FF2B5EF4-FFF2-40B4-BE49-F238E27FC236}">
                <a16:creationId xmlns:a16="http://schemas.microsoft.com/office/drawing/2014/main" id="{02F00BB7-304F-489A-86F5-35037A4E46E4}"/>
              </a:ext>
            </a:extLst>
          </p:cNvPr>
          <p:cNvGraphicFramePr>
            <a:graphicFrameLocks noChangeAspect="1"/>
          </p:cNvGraphicFramePr>
          <p:nvPr>
            <p:extLst>
              <p:ext uri="{D42A27DB-BD31-4B8C-83A1-F6EECF244321}">
                <p14:modId xmlns:p14="http://schemas.microsoft.com/office/powerpoint/2010/main" val="2296044963"/>
              </p:ext>
            </p:extLst>
          </p:nvPr>
        </p:nvGraphicFramePr>
        <p:xfrm>
          <a:off x="7625625" y="4403677"/>
          <a:ext cx="2746791" cy="508665"/>
        </p:xfrm>
        <a:graphic>
          <a:graphicData uri="http://schemas.openxmlformats.org/presentationml/2006/ole">
            <mc:AlternateContent xmlns:mc="http://schemas.openxmlformats.org/markup-compatibility/2006">
              <mc:Choice xmlns:v="urn:schemas-microsoft-com:vml" Requires="v">
                <p:oleObj spid="_x0000_s8259" name="Equation" r:id="rId14" imgW="1285809" imgH="237977" progId="Equation.DSMT4">
                  <p:embed/>
                </p:oleObj>
              </mc:Choice>
              <mc:Fallback>
                <p:oleObj name="Equation" r:id="rId14" imgW="1285809" imgH="237977" progId="Equation.DSMT4">
                  <p:embed/>
                  <p:pic>
                    <p:nvPicPr>
                      <p:cNvPr id="0" name=""/>
                      <p:cNvPicPr/>
                      <p:nvPr/>
                    </p:nvPicPr>
                    <p:blipFill>
                      <a:blip r:embed="rId15"/>
                      <a:stretch>
                        <a:fillRect/>
                      </a:stretch>
                    </p:blipFill>
                    <p:spPr>
                      <a:xfrm>
                        <a:off x="7625625" y="4403677"/>
                        <a:ext cx="2746791" cy="508665"/>
                      </a:xfrm>
                      <a:prstGeom prst="rect">
                        <a:avLst/>
                      </a:prstGeom>
                    </p:spPr>
                  </p:pic>
                </p:oleObj>
              </mc:Fallback>
            </mc:AlternateContent>
          </a:graphicData>
        </a:graphic>
      </p:graphicFrame>
    </p:spTree>
    <p:extLst>
      <p:ext uri="{BB962C8B-B14F-4D97-AF65-F5344CB8AC3E}">
        <p14:creationId xmlns:p14="http://schemas.microsoft.com/office/powerpoint/2010/main" val="3414446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389071" y="1651521"/>
            <a:ext cx="3992929" cy="751139"/>
            <a:chOff x="4123410" y="1826618"/>
            <a:chExt cx="3992929" cy="751139"/>
          </a:xfrm>
        </p:grpSpPr>
        <p:grpSp>
          <p:nvGrpSpPr>
            <p:cNvPr id="3" name="组合 2"/>
            <p:cNvGrpSpPr/>
            <p:nvPr/>
          </p:nvGrpSpPr>
          <p:grpSpPr>
            <a:xfrm>
              <a:off x="4123410" y="1826618"/>
              <a:ext cx="738875" cy="751139"/>
              <a:chOff x="2498710" y="2311467"/>
              <a:chExt cx="1748840" cy="1777866"/>
            </a:xfrm>
          </p:grpSpPr>
          <p:sp>
            <p:nvSpPr>
              <p:cNvPr id="7" name="椭圆 6"/>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1</a:t>
                </a:r>
                <a:endParaRPr lang="zh-CN" altLang="en-US" sz="3200" dirty="0"/>
              </a:p>
            </p:txBody>
          </p:sp>
          <p:sp>
            <p:nvSpPr>
              <p:cNvPr id="8" name="椭圆 7"/>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9" name="椭圆 8"/>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10" name="椭圆 9"/>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4" name="文本框 8"/>
            <p:cNvSpPr txBox="1"/>
            <p:nvPr/>
          </p:nvSpPr>
          <p:spPr>
            <a:xfrm>
              <a:off x="4927756" y="1844007"/>
              <a:ext cx="2256815"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dirty="0">
                  <a:solidFill>
                    <a:schemeClr val="tx1">
                      <a:lumMod val="75000"/>
                      <a:lumOff val="25000"/>
                    </a:schemeClr>
                  </a:solidFill>
                  <a:cs typeface="+mn-ea"/>
                  <a:sym typeface="+mn-lt"/>
                </a:rPr>
                <a:t>数据降维简介</a:t>
              </a:r>
              <a:endPar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5" name="文本框 4"/>
            <p:cNvSpPr txBox="1"/>
            <p:nvPr/>
          </p:nvSpPr>
          <p:spPr>
            <a:xfrm>
              <a:off x="4927755" y="2269980"/>
              <a:ext cx="3188584"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defTabSz="342900" fontAlgn="auto">
                <a:spcBef>
                  <a:spcPts val="0"/>
                </a:spcBef>
                <a:spcAft>
                  <a:spcPts val="0"/>
                </a:spcAft>
                <a:defRPr/>
              </a:pPr>
              <a:r>
                <a:rPr kumimoji="1" lang="en-US" altLang="zh-CN" sz="1400" dirty="0">
                  <a:solidFill>
                    <a:schemeClr val="tx1">
                      <a:lumMod val="50000"/>
                      <a:lumOff val="50000"/>
                    </a:schemeClr>
                  </a:solidFill>
                  <a:cs typeface="+mn-ea"/>
                  <a:sym typeface="+mn-lt"/>
                </a:rPr>
                <a:t>Dimension reduction Introduction</a:t>
              </a:r>
              <a:endParaRPr kumimoji="1" lang="zh-CN" altLang="en-US" sz="1400" dirty="0">
                <a:solidFill>
                  <a:schemeClr val="tx1">
                    <a:lumMod val="50000"/>
                    <a:lumOff val="50000"/>
                  </a:schemeClr>
                </a:solidFill>
                <a:cs typeface="+mn-ea"/>
                <a:sym typeface="+mn-lt"/>
              </a:endParaRPr>
            </a:p>
          </p:txBody>
        </p:sp>
        <p:cxnSp>
          <p:nvCxnSpPr>
            <p:cNvPr id="6" name="直接连接符 5"/>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4389071" y="2699116"/>
            <a:ext cx="4246218" cy="751139"/>
            <a:chOff x="4123410" y="1826618"/>
            <a:chExt cx="4246218" cy="751139"/>
          </a:xfrm>
        </p:grpSpPr>
        <p:grpSp>
          <p:nvGrpSpPr>
            <p:cNvPr id="12" name="组合 11"/>
            <p:cNvGrpSpPr/>
            <p:nvPr/>
          </p:nvGrpSpPr>
          <p:grpSpPr>
            <a:xfrm>
              <a:off x="4123410" y="1826618"/>
              <a:ext cx="738875" cy="751139"/>
              <a:chOff x="2498710" y="2311467"/>
              <a:chExt cx="1748840" cy="1777866"/>
            </a:xfrm>
          </p:grpSpPr>
          <p:sp>
            <p:nvSpPr>
              <p:cNvPr id="16" name="椭圆 1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2</a:t>
                </a:r>
                <a:endParaRPr lang="zh-CN" altLang="en-US" sz="3200" dirty="0"/>
              </a:p>
            </p:txBody>
          </p:sp>
          <p:sp>
            <p:nvSpPr>
              <p:cNvPr id="17" name="椭圆 1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18" name="椭圆 1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19" name="椭圆 1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13" name="文本框 8"/>
            <p:cNvSpPr txBox="1"/>
            <p:nvPr/>
          </p:nvSpPr>
          <p:spPr>
            <a:xfrm>
              <a:off x="4927756" y="1844007"/>
              <a:ext cx="3095154"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dirty="0">
                  <a:solidFill>
                    <a:schemeClr val="tx1">
                      <a:lumMod val="75000"/>
                      <a:lumOff val="25000"/>
                    </a:schemeClr>
                  </a:solidFill>
                  <a:cs typeface="+mn-ea"/>
                  <a:sym typeface="+mn-lt"/>
                </a:rPr>
                <a:t>线性降维</a:t>
              </a:r>
              <a:endPar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4" name="文本框 4"/>
            <p:cNvSpPr txBox="1"/>
            <p:nvPr/>
          </p:nvSpPr>
          <p:spPr>
            <a:xfrm>
              <a:off x="4927755" y="2269980"/>
              <a:ext cx="344187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defTabSz="342900" fontAlgn="auto">
                <a:spcBef>
                  <a:spcPts val="0"/>
                </a:spcBef>
                <a:spcAft>
                  <a:spcPts val="0"/>
                </a:spcAft>
                <a:defRPr/>
              </a:pPr>
              <a:r>
                <a:rPr kumimoji="1" lang="en-US" altLang="zh-CN" sz="1400" dirty="0">
                  <a:solidFill>
                    <a:schemeClr val="tx1">
                      <a:lumMod val="50000"/>
                      <a:lumOff val="50000"/>
                    </a:schemeClr>
                  </a:solidFill>
                  <a:cs typeface="+mn-ea"/>
                  <a:sym typeface="+mn-lt"/>
                </a:rPr>
                <a:t>Linear dimension reduction</a:t>
              </a:r>
              <a:endParaRPr kumimoji="1" lang="zh-CN" altLang="en-US" sz="1400" dirty="0">
                <a:solidFill>
                  <a:schemeClr val="tx1">
                    <a:lumMod val="50000"/>
                    <a:lumOff val="50000"/>
                  </a:schemeClr>
                </a:solidFill>
                <a:cs typeface="+mn-ea"/>
                <a:sym typeface="+mn-lt"/>
              </a:endParaRPr>
            </a:p>
          </p:txBody>
        </p:sp>
        <p:cxnSp>
          <p:nvCxnSpPr>
            <p:cNvPr id="15" name="直接连接符 14"/>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8" name="文本框 37"/>
          <p:cNvSpPr txBox="1"/>
          <p:nvPr/>
        </p:nvSpPr>
        <p:spPr>
          <a:xfrm>
            <a:off x="4789715" y="208096"/>
            <a:ext cx="2612571" cy="646331"/>
          </a:xfrm>
          <a:prstGeom prst="rect">
            <a:avLst/>
          </a:prstGeom>
          <a:noFill/>
        </p:spPr>
        <p:txBody>
          <a:bodyPr wrap="square" rtlCol="0">
            <a:spAutoFit/>
          </a:bodyPr>
          <a:lstStyle/>
          <a:p>
            <a:pPr algn="ctr"/>
            <a:r>
              <a:rPr lang="en-US" altLang="zh-CN" sz="3600" dirty="0">
                <a:solidFill>
                  <a:schemeClr val="accent1"/>
                </a:solidFill>
              </a:rPr>
              <a:t>CONTENT</a:t>
            </a:r>
            <a:endParaRPr lang="zh-CN" altLang="en-US" sz="3600" dirty="0">
              <a:solidFill>
                <a:schemeClr val="accent1"/>
              </a:solidFill>
            </a:endParaRPr>
          </a:p>
        </p:txBody>
      </p:sp>
      <p:sp>
        <p:nvSpPr>
          <p:cNvPr id="39" name="自由: 形状 85"/>
          <p:cNvSpPr/>
          <p:nvPr/>
        </p:nvSpPr>
        <p:spPr>
          <a:xfrm rot="2700000">
            <a:off x="6025850" y="813191"/>
            <a:ext cx="140300" cy="140300"/>
          </a:xfrm>
          <a:custGeom>
            <a:avLst/>
            <a:gdLst>
              <a:gd name="connsiteX0" fmla="*/ 757780 w 914400"/>
              <a:gd name="connsiteY0" fmla="*/ 0 h 914400"/>
              <a:gd name="connsiteX1" fmla="*/ 914400 w 914400"/>
              <a:gd name="connsiteY1" fmla="*/ 0 h 914400"/>
              <a:gd name="connsiteX2" fmla="*/ 914400 w 914400"/>
              <a:gd name="connsiteY2" fmla="*/ 914400 h 914400"/>
              <a:gd name="connsiteX3" fmla="*/ 0 w 914400"/>
              <a:gd name="connsiteY3" fmla="*/ 914400 h 914400"/>
              <a:gd name="connsiteX4" fmla="*/ 0 w 914400"/>
              <a:gd name="connsiteY4" fmla="*/ 749181 h 914400"/>
              <a:gd name="connsiteX5" fmla="*/ 757780 w 914400"/>
              <a:gd name="connsiteY5" fmla="*/ 749181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914400">
                <a:moveTo>
                  <a:pt x="757780" y="0"/>
                </a:moveTo>
                <a:lnTo>
                  <a:pt x="914400" y="0"/>
                </a:lnTo>
                <a:lnTo>
                  <a:pt x="914400" y="914400"/>
                </a:lnTo>
                <a:lnTo>
                  <a:pt x="0" y="914400"/>
                </a:lnTo>
                <a:lnTo>
                  <a:pt x="0" y="749181"/>
                </a:lnTo>
                <a:lnTo>
                  <a:pt x="757780" y="74918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1" name="组合 30">
            <a:extLst>
              <a:ext uri="{FF2B5EF4-FFF2-40B4-BE49-F238E27FC236}">
                <a16:creationId xmlns:a16="http://schemas.microsoft.com/office/drawing/2014/main" id="{893F760B-AF5E-4502-8D54-50544BBE28FB}"/>
              </a:ext>
            </a:extLst>
          </p:cNvPr>
          <p:cNvGrpSpPr/>
          <p:nvPr/>
        </p:nvGrpSpPr>
        <p:grpSpPr>
          <a:xfrm>
            <a:off x="4375063" y="4890230"/>
            <a:ext cx="4246218" cy="751139"/>
            <a:chOff x="4123410" y="1826618"/>
            <a:chExt cx="4246218" cy="751139"/>
          </a:xfrm>
        </p:grpSpPr>
        <p:grpSp>
          <p:nvGrpSpPr>
            <p:cNvPr id="32" name="组合 31">
              <a:extLst>
                <a:ext uri="{FF2B5EF4-FFF2-40B4-BE49-F238E27FC236}">
                  <a16:creationId xmlns:a16="http://schemas.microsoft.com/office/drawing/2014/main" id="{244036B3-5778-4C34-ACC7-167CF813C7D8}"/>
                </a:ext>
              </a:extLst>
            </p:cNvPr>
            <p:cNvGrpSpPr/>
            <p:nvPr/>
          </p:nvGrpSpPr>
          <p:grpSpPr>
            <a:xfrm>
              <a:off x="4123410" y="1826618"/>
              <a:ext cx="738875" cy="751139"/>
              <a:chOff x="2498710" y="2311467"/>
              <a:chExt cx="1748840" cy="1777866"/>
            </a:xfrm>
          </p:grpSpPr>
          <p:sp>
            <p:nvSpPr>
              <p:cNvPr id="36" name="椭圆 35">
                <a:extLst>
                  <a:ext uri="{FF2B5EF4-FFF2-40B4-BE49-F238E27FC236}">
                    <a16:creationId xmlns:a16="http://schemas.microsoft.com/office/drawing/2014/main" id="{9E6C1738-42B2-4A1E-8B9F-49B457054DB2}"/>
                  </a:ext>
                </a:extLst>
              </p:cNvPr>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4</a:t>
                </a:r>
                <a:endParaRPr lang="zh-CN" altLang="en-US" sz="3200" dirty="0"/>
              </a:p>
            </p:txBody>
          </p:sp>
          <p:sp>
            <p:nvSpPr>
              <p:cNvPr id="37" name="椭圆 36">
                <a:extLst>
                  <a:ext uri="{FF2B5EF4-FFF2-40B4-BE49-F238E27FC236}">
                    <a16:creationId xmlns:a16="http://schemas.microsoft.com/office/drawing/2014/main" id="{C4E40405-ECB2-48EA-9D7F-663EA2AD9826}"/>
                  </a:ext>
                </a:extLst>
              </p:cNvPr>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40" name="椭圆 39">
                <a:extLst>
                  <a:ext uri="{FF2B5EF4-FFF2-40B4-BE49-F238E27FC236}">
                    <a16:creationId xmlns:a16="http://schemas.microsoft.com/office/drawing/2014/main" id="{2CE3ADFB-30AA-452E-A453-5E79FB9E2EA1}"/>
                  </a:ext>
                </a:extLst>
              </p:cNvPr>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41" name="椭圆 40">
                <a:extLst>
                  <a:ext uri="{FF2B5EF4-FFF2-40B4-BE49-F238E27FC236}">
                    <a16:creationId xmlns:a16="http://schemas.microsoft.com/office/drawing/2014/main" id="{970671FC-69B4-494A-B499-2AA03C41DE7E}"/>
                  </a:ext>
                </a:extLst>
              </p:cNvPr>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33" name="文本框 8">
              <a:extLst>
                <a:ext uri="{FF2B5EF4-FFF2-40B4-BE49-F238E27FC236}">
                  <a16:creationId xmlns:a16="http://schemas.microsoft.com/office/drawing/2014/main" id="{0656BB89-8ECB-46CA-8210-BEFE9B65CEFB}"/>
                </a:ext>
              </a:extLst>
            </p:cNvPr>
            <p:cNvSpPr txBox="1"/>
            <p:nvPr/>
          </p:nvSpPr>
          <p:spPr>
            <a:xfrm>
              <a:off x="4927756" y="1844007"/>
              <a:ext cx="3095154"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自</a:t>
              </a:r>
              <a:r>
                <a:rPr kumimoji="1" lang="zh-CN" altLang="en-US" sz="2000" dirty="0">
                  <a:solidFill>
                    <a:schemeClr val="tx1">
                      <a:lumMod val="75000"/>
                      <a:lumOff val="25000"/>
                    </a:schemeClr>
                  </a:solidFill>
                  <a:cs typeface="+mn-ea"/>
                  <a:sym typeface="+mn-lt"/>
                </a:rPr>
                <a:t>编码器</a:t>
              </a:r>
              <a:endPar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34" name="文本框 4">
              <a:extLst>
                <a:ext uri="{FF2B5EF4-FFF2-40B4-BE49-F238E27FC236}">
                  <a16:creationId xmlns:a16="http://schemas.microsoft.com/office/drawing/2014/main" id="{599EAEC3-17CD-4CBA-8F15-8C185617B2C8}"/>
                </a:ext>
              </a:extLst>
            </p:cNvPr>
            <p:cNvSpPr txBox="1"/>
            <p:nvPr/>
          </p:nvSpPr>
          <p:spPr>
            <a:xfrm>
              <a:off x="4927755" y="2269980"/>
              <a:ext cx="344187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defTabSz="342900" fontAlgn="auto">
                <a:spcBef>
                  <a:spcPts val="0"/>
                </a:spcBef>
                <a:spcAft>
                  <a:spcPts val="0"/>
                </a:spcAft>
                <a:defRPr/>
              </a:pPr>
              <a:r>
                <a:rPr kumimoji="1" lang="en-US" altLang="zh-CN" sz="1400" dirty="0">
                  <a:solidFill>
                    <a:schemeClr val="tx1">
                      <a:lumMod val="50000"/>
                      <a:lumOff val="50000"/>
                    </a:schemeClr>
                  </a:solidFill>
                  <a:cs typeface="+mn-ea"/>
                  <a:sym typeface="+mn-lt"/>
                </a:rPr>
                <a:t>Auto-Encoder</a:t>
              </a:r>
              <a:endParaRPr kumimoji="1" lang="zh-CN" altLang="en-US" sz="1400" dirty="0">
                <a:solidFill>
                  <a:schemeClr val="tx1">
                    <a:lumMod val="50000"/>
                    <a:lumOff val="50000"/>
                  </a:schemeClr>
                </a:solidFill>
                <a:cs typeface="+mn-ea"/>
                <a:sym typeface="+mn-lt"/>
              </a:endParaRPr>
            </a:p>
          </p:txBody>
        </p:sp>
        <p:cxnSp>
          <p:nvCxnSpPr>
            <p:cNvPr id="35" name="直接连接符 34">
              <a:extLst>
                <a:ext uri="{FF2B5EF4-FFF2-40B4-BE49-F238E27FC236}">
                  <a16:creationId xmlns:a16="http://schemas.microsoft.com/office/drawing/2014/main" id="{5C4269E4-FE1F-4176-B937-7CADEBC1100A}"/>
                </a:ext>
              </a:extLst>
            </p:cNvPr>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2" name="组合 41">
            <a:extLst>
              <a:ext uri="{FF2B5EF4-FFF2-40B4-BE49-F238E27FC236}">
                <a16:creationId xmlns:a16="http://schemas.microsoft.com/office/drawing/2014/main" id="{C699684F-E13F-4659-BF40-C7532708E1F9}"/>
              </a:ext>
            </a:extLst>
          </p:cNvPr>
          <p:cNvGrpSpPr/>
          <p:nvPr/>
        </p:nvGrpSpPr>
        <p:grpSpPr>
          <a:xfrm>
            <a:off x="4389071" y="3813681"/>
            <a:ext cx="4246218" cy="751139"/>
            <a:chOff x="4123410" y="1826618"/>
            <a:chExt cx="4246218" cy="751139"/>
          </a:xfrm>
        </p:grpSpPr>
        <p:grpSp>
          <p:nvGrpSpPr>
            <p:cNvPr id="43" name="组合 42">
              <a:extLst>
                <a:ext uri="{FF2B5EF4-FFF2-40B4-BE49-F238E27FC236}">
                  <a16:creationId xmlns:a16="http://schemas.microsoft.com/office/drawing/2014/main" id="{86EDFA64-80C8-4B8D-8DB7-0917C3B1E773}"/>
                </a:ext>
              </a:extLst>
            </p:cNvPr>
            <p:cNvGrpSpPr/>
            <p:nvPr/>
          </p:nvGrpSpPr>
          <p:grpSpPr>
            <a:xfrm>
              <a:off x="4123410" y="1826618"/>
              <a:ext cx="738875" cy="751139"/>
              <a:chOff x="2498710" y="2311467"/>
              <a:chExt cx="1748840" cy="1777866"/>
            </a:xfrm>
          </p:grpSpPr>
          <p:sp>
            <p:nvSpPr>
              <p:cNvPr id="47" name="椭圆 46">
                <a:extLst>
                  <a:ext uri="{FF2B5EF4-FFF2-40B4-BE49-F238E27FC236}">
                    <a16:creationId xmlns:a16="http://schemas.microsoft.com/office/drawing/2014/main" id="{5C397C0F-5148-4593-A13F-4B5073EE03A0}"/>
                  </a:ext>
                </a:extLst>
              </p:cNvPr>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3</a:t>
                </a:r>
                <a:endParaRPr lang="zh-CN" altLang="en-US" sz="3200" dirty="0"/>
              </a:p>
            </p:txBody>
          </p:sp>
          <p:sp>
            <p:nvSpPr>
              <p:cNvPr id="48" name="椭圆 47">
                <a:extLst>
                  <a:ext uri="{FF2B5EF4-FFF2-40B4-BE49-F238E27FC236}">
                    <a16:creationId xmlns:a16="http://schemas.microsoft.com/office/drawing/2014/main" id="{9D77462D-67FD-4570-9F20-F7CDF6DC613B}"/>
                  </a:ext>
                </a:extLst>
              </p:cNvPr>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49" name="椭圆 48">
                <a:extLst>
                  <a:ext uri="{FF2B5EF4-FFF2-40B4-BE49-F238E27FC236}">
                    <a16:creationId xmlns:a16="http://schemas.microsoft.com/office/drawing/2014/main" id="{7A39ABEC-8FE4-4C84-A013-0199422BF72D}"/>
                  </a:ext>
                </a:extLst>
              </p:cNvPr>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50" name="椭圆 49">
                <a:extLst>
                  <a:ext uri="{FF2B5EF4-FFF2-40B4-BE49-F238E27FC236}">
                    <a16:creationId xmlns:a16="http://schemas.microsoft.com/office/drawing/2014/main" id="{9090F4B7-3EC7-4109-8D3E-E1B23B61D1B2}"/>
                  </a:ext>
                </a:extLst>
              </p:cNvPr>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44" name="文本框 8">
              <a:extLst>
                <a:ext uri="{FF2B5EF4-FFF2-40B4-BE49-F238E27FC236}">
                  <a16:creationId xmlns:a16="http://schemas.microsoft.com/office/drawing/2014/main" id="{585DFC73-FAF6-45FD-8119-4048D08506BB}"/>
                </a:ext>
              </a:extLst>
            </p:cNvPr>
            <p:cNvSpPr txBox="1"/>
            <p:nvPr/>
          </p:nvSpPr>
          <p:spPr>
            <a:xfrm>
              <a:off x="4927756" y="1844007"/>
              <a:ext cx="3095154"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just">
                <a:defRPr/>
              </a:pPr>
              <a:r>
                <a:rPr kumimoji="1" lang="zh-CN" altLang="en-US" sz="2000" dirty="0">
                  <a:solidFill>
                    <a:schemeClr val="tx1">
                      <a:lumMod val="75000"/>
                      <a:lumOff val="25000"/>
                    </a:schemeClr>
                  </a:solidFill>
                  <a:cs typeface="+mn-ea"/>
                  <a:sym typeface="+mn-lt"/>
                </a:rPr>
                <a:t>非线性降维</a:t>
              </a:r>
            </a:p>
          </p:txBody>
        </p:sp>
        <p:sp>
          <p:nvSpPr>
            <p:cNvPr id="45" name="文本框 4">
              <a:extLst>
                <a:ext uri="{FF2B5EF4-FFF2-40B4-BE49-F238E27FC236}">
                  <a16:creationId xmlns:a16="http://schemas.microsoft.com/office/drawing/2014/main" id="{6D56E2A2-53E8-4289-A629-7B8B2B1F6137}"/>
                </a:ext>
              </a:extLst>
            </p:cNvPr>
            <p:cNvSpPr txBox="1"/>
            <p:nvPr/>
          </p:nvSpPr>
          <p:spPr>
            <a:xfrm>
              <a:off x="4927755" y="2269980"/>
              <a:ext cx="344187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defTabSz="342900" fontAlgn="auto">
                <a:spcBef>
                  <a:spcPts val="0"/>
                </a:spcBef>
                <a:spcAft>
                  <a:spcPts val="0"/>
                </a:spcAft>
                <a:defRPr/>
              </a:pPr>
              <a:r>
                <a:rPr kumimoji="1" lang="en-US" altLang="zh-CN" sz="1400" dirty="0">
                  <a:solidFill>
                    <a:schemeClr val="tx1">
                      <a:lumMod val="50000"/>
                      <a:lumOff val="50000"/>
                    </a:schemeClr>
                  </a:solidFill>
                  <a:cs typeface="+mn-ea"/>
                  <a:sym typeface="+mn-lt"/>
                </a:rPr>
                <a:t>Nonlinear dimensionality reduction</a:t>
              </a:r>
            </a:p>
          </p:txBody>
        </p:sp>
        <p:cxnSp>
          <p:nvCxnSpPr>
            <p:cNvPr id="46" name="直接连接符 45">
              <a:extLst>
                <a:ext uri="{FF2B5EF4-FFF2-40B4-BE49-F238E27FC236}">
                  <a16:creationId xmlns:a16="http://schemas.microsoft.com/office/drawing/2014/main" id="{CF88B65A-ACB0-469E-A97A-0A83A8C54D7D}"/>
                </a:ext>
              </a:extLst>
            </p:cNvPr>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577110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63100"/>
            <a:ext cx="4253133" cy="669013"/>
          </a:xfrm>
        </p:spPr>
        <p:txBody>
          <a:bodyPr/>
          <a:lstStyle/>
          <a:p>
            <a:r>
              <a:rPr lang="en-US" altLang="zh-CN" dirty="0"/>
              <a:t>LDA </a:t>
            </a:r>
            <a:r>
              <a:rPr lang="zh-CN" altLang="en-US" dirty="0"/>
              <a:t>原理解析</a:t>
            </a:r>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20</a:t>
            </a:fld>
            <a:endParaRPr lang="en-US" dirty="0">
              <a:solidFill>
                <a:prstClr val="white">
                  <a:lumMod val="50000"/>
                </a:prstClr>
              </a:solidFill>
            </a:endParaRPr>
          </a:p>
        </p:txBody>
      </p:sp>
      <p:sp>
        <p:nvSpPr>
          <p:cNvPr id="4" name="文本框 3">
            <a:extLst>
              <a:ext uri="{FF2B5EF4-FFF2-40B4-BE49-F238E27FC236}">
                <a16:creationId xmlns:a16="http://schemas.microsoft.com/office/drawing/2014/main" id="{A44070F5-DFF1-49BD-A31C-65940D226811}"/>
              </a:ext>
            </a:extLst>
          </p:cNvPr>
          <p:cNvSpPr txBox="1"/>
          <p:nvPr/>
        </p:nvSpPr>
        <p:spPr>
          <a:xfrm>
            <a:off x="2505075" y="1657348"/>
            <a:ext cx="1415772" cy="461665"/>
          </a:xfrm>
          <a:prstGeom prst="rect">
            <a:avLst/>
          </a:prstGeom>
          <a:noFill/>
        </p:spPr>
        <p:txBody>
          <a:bodyPr wrap="none" rtlCol="0">
            <a:spAutoFit/>
          </a:bodyPr>
          <a:lstStyle/>
          <a:p>
            <a:r>
              <a:rPr lang="zh-CN" altLang="en-US" sz="2400" dirty="0"/>
              <a:t>计算分母</a:t>
            </a:r>
          </a:p>
        </p:txBody>
      </p:sp>
      <p:sp>
        <p:nvSpPr>
          <p:cNvPr id="5" name="矩形 4">
            <a:extLst>
              <a:ext uri="{FF2B5EF4-FFF2-40B4-BE49-F238E27FC236}">
                <a16:creationId xmlns:a16="http://schemas.microsoft.com/office/drawing/2014/main" id="{45AB04D1-4BFA-469A-98F2-ABFE80273B84}"/>
              </a:ext>
            </a:extLst>
          </p:cNvPr>
          <p:cNvSpPr/>
          <p:nvPr/>
        </p:nvSpPr>
        <p:spPr>
          <a:xfrm>
            <a:off x="8115719" y="1657349"/>
            <a:ext cx="1415772" cy="461665"/>
          </a:xfrm>
          <a:prstGeom prst="rect">
            <a:avLst/>
          </a:prstGeom>
        </p:spPr>
        <p:txBody>
          <a:bodyPr wrap="none">
            <a:spAutoFit/>
          </a:bodyPr>
          <a:lstStyle/>
          <a:p>
            <a:r>
              <a:rPr lang="zh-CN" altLang="en-US" sz="2400" dirty="0"/>
              <a:t>计算分子</a:t>
            </a:r>
          </a:p>
        </p:txBody>
      </p:sp>
      <p:graphicFrame>
        <p:nvGraphicFramePr>
          <p:cNvPr id="6" name="对象 5">
            <a:extLst>
              <a:ext uri="{FF2B5EF4-FFF2-40B4-BE49-F238E27FC236}">
                <a16:creationId xmlns:a16="http://schemas.microsoft.com/office/drawing/2014/main" id="{BDD2608B-BC12-4E2B-B5BD-D4A5E1B95BB8}"/>
              </a:ext>
            </a:extLst>
          </p:cNvPr>
          <p:cNvGraphicFramePr>
            <a:graphicFrameLocks noChangeAspect="1"/>
          </p:cNvGraphicFramePr>
          <p:nvPr>
            <p:extLst>
              <p:ext uri="{D42A27DB-BD31-4B8C-83A1-F6EECF244321}">
                <p14:modId xmlns:p14="http://schemas.microsoft.com/office/powerpoint/2010/main" val="1994257569"/>
              </p:ext>
            </p:extLst>
          </p:nvPr>
        </p:nvGraphicFramePr>
        <p:xfrm>
          <a:off x="671513" y="2316162"/>
          <a:ext cx="4690472" cy="2225675"/>
        </p:xfrm>
        <a:graphic>
          <a:graphicData uri="http://schemas.openxmlformats.org/presentationml/2006/ole">
            <mc:AlternateContent xmlns:mc="http://schemas.openxmlformats.org/markup-compatibility/2006">
              <mc:Choice xmlns:v="urn:schemas-microsoft-com:vml" Requires="v">
                <p:oleObj spid="_x0000_s9248" name="Equation" r:id="rId3" imgW="2428709" imgH="1152440" progId="Equation.DSMT4">
                  <p:embed/>
                </p:oleObj>
              </mc:Choice>
              <mc:Fallback>
                <p:oleObj name="Equation" r:id="rId3" imgW="2428709" imgH="1152440" progId="Equation.DSMT4">
                  <p:embed/>
                  <p:pic>
                    <p:nvPicPr>
                      <p:cNvPr id="0" name=""/>
                      <p:cNvPicPr/>
                      <p:nvPr/>
                    </p:nvPicPr>
                    <p:blipFill>
                      <a:blip r:embed="rId4"/>
                      <a:stretch>
                        <a:fillRect/>
                      </a:stretch>
                    </p:blipFill>
                    <p:spPr>
                      <a:xfrm>
                        <a:off x="671513" y="2316162"/>
                        <a:ext cx="4690472" cy="2225675"/>
                      </a:xfrm>
                      <a:prstGeom prst="rect">
                        <a:avLst/>
                      </a:prstGeom>
                    </p:spPr>
                  </p:pic>
                </p:oleObj>
              </mc:Fallback>
            </mc:AlternateContent>
          </a:graphicData>
        </a:graphic>
      </p:graphicFrame>
      <p:graphicFrame>
        <p:nvGraphicFramePr>
          <p:cNvPr id="7" name="对象 6">
            <a:extLst>
              <a:ext uri="{FF2B5EF4-FFF2-40B4-BE49-F238E27FC236}">
                <a16:creationId xmlns:a16="http://schemas.microsoft.com/office/drawing/2014/main" id="{555BE44F-B243-437E-AC57-A7FF08997617}"/>
              </a:ext>
            </a:extLst>
          </p:cNvPr>
          <p:cNvGraphicFramePr>
            <a:graphicFrameLocks noChangeAspect="1"/>
          </p:cNvGraphicFramePr>
          <p:nvPr>
            <p:extLst>
              <p:ext uri="{D42A27DB-BD31-4B8C-83A1-F6EECF244321}">
                <p14:modId xmlns:p14="http://schemas.microsoft.com/office/powerpoint/2010/main" val="2255746719"/>
              </p:ext>
            </p:extLst>
          </p:nvPr>
        </p:nvGraphicFramePr>
        <p:xfrm>
          <a:off x="5723217" y="2316162"/>
          <a:ext cx="6345275" cy="2698750"/>
        </p:xfrm>
        <a:graphic>
          <a:graphicData uri="http://schemas.openxmlformats.org/presentationml/2006/ole">
            <mc:AlternateContent xmlns:mc="http://schemas.openxmlformats.org/markup-compatibility/2006">
              <mc:Choice xmlns:v="urn:schemas-microsoft-com:vml" Requires="v">
                <p:oleObj spid="_x0000_s9249" name="Equation" r:id="rId5" imgW="3762034" imgH="1600312" progId="Equation.DSMT4">
                  <p:embed/>
                </p:oleObj>
              </mc:Choice>
              <mc:Fallback>
                <p:oleObj name="Equation" r:id="rId5" imgW="3762034" imgH="1600312" progId="Equation.DSMT4">
                  <p:embed/>
                  <p:pic>
                    <p:nvPicPr>
                      <p:cNvPr id="0" name=""/>
                      <p:cNvPicPr/>
                      <p:nvPr/>
                    </p:nvPicPr>
                    <p:blipFill>
                      <a:blip r:embed="rId6"/>
                      <a:stretch>
                        <a:fillRect/>
                      </a:stretch>
                    </p:blipFill>
                    <p:spPr>
                      <a:xfrm>
                        <a:off x="5723217" y="2316162"/>
                        <a:ext cx="6345275" cy="2698750"/>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9" name="矩形 8">
                <a:extLst>
                  <a:ext uri="{FF2B5EF4-FFF2-40B4-BE49-F238E27FC236}">
                    <a16:creationId xmlns:a16="http://schemas.microsoft.com/office/drawing/2014/main" id="{853C9A82-0086-4731-BA28-5113BFA4D7A2}"/>
                  </a:ext>
                </a:extLst>
              </p:cNvPr>
              <p:cNvSpPr/>
              <p:nvPr/>
            </p:nvSpPr>
            <p:spPr>
              <a:xfrm>
                <a:off x="5625165" y="5212060"/>
                <a:ext cx="3531929" cy="400110"/>
              </a:xfrm>
              <a:prstGeom prst="rect">
                <a:avLst/>
              </a:prstGeom>
            </p:spPr>
            <p:txBody>
              <a:bodyPr wrap="none">
                <a:spAutoFit/>
              </a:bodyPr>
              <a:lstStyle/>
              <a:p>
                <a:r>
                  <a:rPr lang="zh-CN" altLang="zh-CN" sz="2000" dirty="0">
                    <a:latin typeface="Times New Roman" panose="02020603050405020304" pitchFamily="18" charset="0"/>
                    <a:ea typeface="宋体" panose="02010600030101010101" pitchFamily="2" charset="-122"/>
                    <a:cs typeface="Times New Roman" panose="02020603050405020304" pitchFamily="18" charset="0"/>
                  </a:rPr>
                  <a:t>其中，</a:t>
                </a:r>
                <a14:m>
                  <m:oMath xmlns:m="http://schemas.openxmlformats.org/officeDocument/2006/math">
                    <m:sSub>
                      <m:sSubPr>
                        <m:ctrlPr>
                          <a:rPr lang="zh-CN" altLang="zh-CN" sz="2000" i="1">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i="1">
                            <a:latin typeface="Cambria Math" panose="02040503050406030204" pitchFamily="18" charset="0"/>
                            <a:ea typeface="宋体" panose="02010600030101010101" pitchFamily="2" charset="-122"/>
                            <a:cs typeface="Times New Roman" panose="02020603050405020304" pitchFamily="18" charset="0"/>
                          </a:rPr>
                          <m:t>𝐶</m:t>
                        </m:r>
                      </m:e>
                      <m:sub>
                        <m:r>
                          <a:rPr lang="en-US" altLang="zh-CN" sz="2000" i="1">
                            <a:latin typeface="Cambria Math" panose="02040503050406030204" pitchFamily="18" charset="0"/>
                            <a:ea typeface="宋体" panose="02010600030101010101" pitchFamily="2" charset="-122"/>
                            <a:cs typeface="Times New Roman" panose="02020603050405020304" pitchFamily="18" charset="0"/>
                          </a:rPr>
                          <m:t>𝑎</m:t>
                        </m:r>
                      </m:sub>
                    </m:sSub>
                  </m:oMath>
                </a14:m>
                <a:r>
                  <a:rPr lang="zh-CN" altLang="zh-CN" sz="2000" dirty="0">
                    <a:latin typeface="Times New Roman" panose="02020603050405020304" pitchFamily="18" charset="0"/>
                    <a:ea typeface="宋体" panose="02010600030101010101" pitchFamily="2" charset="-122"/>
                    <a:cs typeface="Times New Roman" panose="02020603050405020304" pitchFamily="18" charset="0"/>
                  </a:rPr>
                  <a:t>为方差。同理可得：</a:t>
                </a:r>
                <a:endParaRPr lang="zh-CN" altLang="en-US" sz="2000" dirty="0"/>
              </a:p>
            </p:txBody>
          </p:sp>
        </mc:Choice>
        <mc:Fallback xmlns="">
          <p:sp>
            <p:nvSpPr>
              <p:cNvPr id="9" name="矩形 8">
                <a:extLst>
                  <a:ext uri="{FF2B5EF4-FFF2-40B4-BE49-F238E27FC236}">
                    <a16:creationId xmlns:a16="http://schemas.microsoft.com/office/drawing/2014/main" id="{853C9A82-0086-4731-BA28-5113BFA4D7A2}"/>
                  </a:ext>
                </a:extLst>
              </p:cNvPr>
              <p:cNvSpPr>
                <a:spLocks noRot="1" noChangeAspect="1" noMove="1" noResize="1" noEditPoints="1" noAdjustHandles="1" noChangeArrowheads="1" noChangeShapeType="1" noTextEdit="1"/>
              </p:cNvSpPr>
              <p:nvPr/>
            </p:nvSpPr>
            <p:spPr>
              <a:xfrm>
                <a:off x="5625165" y="5212060"/>
                <a:ext cx="3531929" cy="400110"/>
              </a:xfrm>
              <a:prstGeom prst="rect">
                <a:avLst/>
              </a:prstGeom>
              <a:blipFill>
                <a:blip r:embed="rId7"/>
                <a:stretch>
                  <a:fillRect l="-1900" t="-12121" r="-1382" b="-22727"/>
                </a:stretch>
              </a:blipFill>
            </p:spPr>
            <p:txBody>
              <a:bodyPr/>
              <a:lstStyle/>
              <a:p>
                <a:r>
                  <a:rPr lang="zh-CN" altLang="en-US">
                    <a:noFill/>
                  </a:rPr>
                  <a:t> </a:t>
                </a:r>
              </a:p>
            </p:txBody>
          </p:sp>
        </mc:Fallback>
      </mc:AlternateContent>
      <p:graphicFrame>
        <p:nvGraphicFramePr>
          <p:cNvPr id="13" name="对象 12">
            <a:extLst>
              <a:ext uri="{FF2B5EF4-FFF2-40B4-BE49-F238E27FC236}">
                <a16:creationId xmlns:a16="http://schemas.microsoft.com/office/drawing/2014/main" id="{5E907C41-7F6A-4AAE-8189-47638CB94406}"/>
              </a:ext>
            </a:extLst>
          </p:cNvPr>
          <p:cNvGraphicFramePr>
            <a:graphicFrameLocks noChangeAspect="1"/>
          </p:cNvGraphicFramePr>
          <p:nvPr>
            <p:extLst>
              <p:ext uri="{D42A27DB-BD31-4B8C-83A1-F6EECF244321}">
                <p14:modId xmlns:p14="http://schemas.microsoft.com/office/powerpoint/2010/main" val="2721348412"/>
              </p:ext>
            </p:extLst>
          </p:nvPr>
        </p:nvGraphicFramePr>
        <p:xfrm>
          <a:off x="9382125" y="5109606"/>
          <a:ext cx="1905000" cy="595313"/>
        </p:xfrm>
        <a:graphic>
          <a:graphicData uri="http://schemas.openxmlformats.org/presentationml/2006/ole">
            <mc:AlternateContent xmlns:mc="http://schemas.openxmlformats.org/markup-compatibility/2006">
              <mc:Choice xmlns:v="urn:schemas-microsoft-com:vml" Requires="v">
                <p:oleObj spid="_x0000_s9250" name="Equation" r:id="rId8" imgW="762054" imgH="237977" progId="Equation.DSMT4">
                  <p:embed/>
                </p:oleObj>
              </mc:Choice>
              <mc:Fallback>
                <p:oleObj name="Equation" r:id="rId8" imgW="762054" imgH="237977" progId="Equation.DSMT4">
                  <p:embed/>
                  <p:pic>
                    <p:nvPicPr>
                      <p:cNvPr id="0" name=""/>
                      <p:cNvPicPr/>
                      <p:nvPr/>
                    </p:nvPicPr>
                    <p:blipFill>
                      <a:blip r:embed="rId9"/>
                      <a:stretch>
                        <a:fillRect/>
                      </a:stretch>
                    </p:blipFill>
                    <p:spPr>
                      <a:xfrm>
                        <a:off x="9382125" y="5109606"/>
                        <a:ext cx="1905000" cy="595313"/>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15" name="矩形 14">
                <a:extLst>
                  <a:ext uri="{FF2B5EF4-FFF2-40B4-BE49-F238E27FC236}">
                    <a16:creationId xmlns:a16="http://schemas.microsoft.com/office/drawing/2014/main" id="{0646488E-A14B-4BB4-AE6E-55E70B6ECDDC}"/>
                  </a:ext>
                </a:extLst>
              </p:cNvPr>
              <p:cNvSpPr/>
              <p:nvPr/>
            </p:nvSpPr>
            <p:spPr>
              <a:xfrm>
                <a:off x="796641" y="5824935"/>
                <a:ext cx="10598717" cy="820161"/>
              </a:xfrm>
              <a:prstGeom prst="rect">
                <a:avLst/>
              </a:prstGeom>
            </p:spPr>
            <p:txBody>
              <a:bodyPr wrap="square">
                <a:spAutoFit/>
              </a:bodyPr>
              <a:lstStyle/>
              <a:p>
                <a:pPr indent="266700" algn="just">
                  <a:lnSpc>
                    <a:spcPct val="125000"/>
                  </a:lnSpc>
                  <a:spcAft>
                    <a:spcPts val="0"/>
                  </a:spcAft>
                </a:pPr>
                <a:r>
                  <a:rPr lang="zh-CN" altLang="zh-CN" sz="2000"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需要注意的是，</a:t>
                </a:r>
                <a14:m>
                  <m:oMath xmlns:m="http://schemas.openxmlformats.org/officeDocument/2006/math">
                    <m:acc>
                      <m:accPr>
                        <m:chr m:val="̅"/>
                        <m:ctrlPr>
                          <a:rPr lang="zh-CN" altLang="zh-CN" sz="2000" i="1" kern="10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zh-CN" altLang="zh-CN" sz="2000" i="1" kern="10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i="1" kern="100">
                                <a:solidFill>
                                  <a:srgbClr val="FF0000"/>
                                </a:solidFill>
                                <a:latin typeface="Cambria Math" panose="02040503050406030204" pitchFamily="18" charset="0"/>
                                <a:ea typeface="宋体" panose="02010600030101010101" pitchFamily="2" charset="-122"/>
                                <a:cs typeface="Times New Roman" panose="02020603050405020304" pitchFamily="18" charset="0"/>
                              </a:rPr>
                              <m:t>𝑥</m:t>
                            </m:r>
                          </m:e>
                          <m:sub>
                            <m:r>
                              <a:rPr lang="en-US" altLang="zh-CN" sz="2000" i="1" kern="100">
                                <a:solidFill>
                                  <a:srgbClr val="FF0000"/>
                                </a:solidFill>
                                <a:latin typeface="Cambria Math" panose="02040503050406030204" pitchFamily="18" charset="0"/>
                                <a:ea typeface="宋体" panose="02010600030101010101" pitchFamily="2" charset="-122"/>
                                <a:cs typeface="Times New Roman" panose="02020603050405020304" pitchFamily="18" charset="0"/>
                              </a:rPr>
                              <m:t>𝑎</m:t>
                            </m:r>
                          </m:sub>
                        </m:sSub>
                      </m:e>
                    </m:acc>
                    <m:r>
                      <a:rPr lang="zh-CN" altLang="zh-CN" sz="2000" i="1" kern="100">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acc>
                      <m:accPr>
                        <m:chr m:val="̅"/>
                        <m:ctrlPr>
                          <a:rPr lang="zh-CN" altLang="zh-CN" sz="2000" i="1" kern="10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zh-CN" altLang="zh-CN" sz="2000" i="1" kern="10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i="1" kern="100">
                                <a:solidFill>
                                  <a:srgbClr val="FF0000"/>
                                </a:solidFill>
                                <a:latin typeface="Cambria Math" panose="02040503050406030204" pitchFamily="18" charset="0"/>
                                <a:ea typeface="宋体" panose="02010600030101010101" pitchFamily="2" charset="-122"/>
                                <a:cs typeface="Times New Roman" panose="02020603050405020304" pitchFamily="18" charset="0"/>
                              </a:rPr>
                              <m:t>𝑥</m:t>
                            </m:r>
                          </m:e>
                          <m:sub>
                            <m:r>
                              <a:rPr lang="en-US" altLang="zh-CN" sz="2000" i="1" kern="100">
                                <a:solidFill>
                                  <a:srgbClr val="FF0000"/>
                                </a:solidFill>
                                <a:latin typeface="Cambria Math" panose="02040503050406030204" pitchFamily="18" charset="0"/>
                                <a:ea typeface="宋体" panose="02010600030101010101" pitchFamily="2" charset="-122"/>
                                <a:cs typeface="Times New Roman" panose="02020603050405020304" pitchFamily="18" charset="0"/>
                              </a:rPr>
                              <m:t>𝑏</m:t>
                            </m:r>
                          </m:sub>
                        </m:sSub>
                      </m:e>
                    </m:acc>
                  </m:oMath>
                </a14:m>
                <a:r>
                  <a:rPr lang="zh-CN" altLang="zh-CN" sz="2000"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是原数据的均值，</a:t>
                </a:r>
                <a14:m>
                  <m:oMath xmlns:m="http://schemas.openxmlformats.org/officeDocument/2006/math">
                    <m:acc>
                      <m:accPr>
                        <m:chr m:val="̅"/>
                        <m:ctrlPr>
                          <a:rPr lang="zh-CN" altLang="zh-CN" sz="2000" i="1" kern="10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zh-CN" altLang="zh-CN" sz="2000" i="1" kern="10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i="1" kern="100">
                                <a:solidFill>
                                  <a:srgbClr val="FF0000"/>
                                </a:solidFill>
                                <a:latin typeface="Cambria Math" panose="02040503050406030204" pitchFamily="18" charset="0"/>
                                <a:ea typeface="宋体" panose="02010600030101010101" pitchFamily="2" charset="-122"/>
                                <a:cs typeface="Times New Roman" panose="02020603050405020304" pitchFamily="18" charset="0"/>
                              </a:rPr>
                              <m:t>𝑧</m:t>
                            </m:r>
                          </m:e>
                          <m:sub>
                            <m:r>
                              <a:rPr lang="en-US" altLang="zh-CN" sz="2000" i="1" kern="100">
                                <a:solidFill>
                                  <a:srgbClr val="FF0000"/>
                                </a:solidFill>
                                <a:latin typeface="Cambria Math" panose="02040503050406030204" pitchFamily="18" charset="0"/>
                                <a:ea typeface="宋体" panose="02010600030101010101" pitchFamily="2" charset="-122"/>
                                <a:cs typeface="Times New Roman" panose="02020603050405020304" pitchFamily="18" charset="0"/>
                              </a:rPr>
                              <m:t>𝑎</m:t>
                            </m:r>
                          </m:sub>
                        </m:sSub>
                      </m:e>
                    </m:acc>
                    <m:r>
                      <a:rPr lang="zh-CN" altLang="zh-CN" sz="2000" i="1" kern="100">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acc>
                      <m:accPr>
                        <m:chr m:val="̅"/>
                        <m:ctrlPr>
                          <a:rPr lang="zh-CN" altLang="zh-CN" sz="2000" i="1" kern="10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zh-CN" altLang="zh-CN" sz="2000" i="1" kern="10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i="1" kern="100">
                                <a:solidFill>
                                  <a:srgbClr val="FF0000"/>
                                </a:solidFill>
                                <a:latin typeface="Cambria Math" panose="02040503050406030204" pitchFamily="18" charset="0"/>
                                <a:ea typeface="宋体" panose="02010600030101010101" pitchFamily="2" charset="-122"/>
                                <a:cs typeface="Times New Roman" panose="02020603050405020304" pitchFamily="18" charset="0"/>
                              </a:rPr>
                              <m:t>𝑧</m:t>
                            </m:r>
                          </m:e>
                          <m:sub>
                            <m:r>
                              <a:rPr lang="en-US" altLang="zh-CN" sz="2000" i="1" kern="100">
                                <a:solidFill>
                                  <a:srgbClr val="FF0000"/>
                                </a:solidFill>
                                <a:latin typeface="Cambria Math" panose="02040503050406030204" pitchFamily="18" charset="0"/>
                                <a:ea typeface="宋体" panose="02010600030101010101" pitchFamily="2" charset="-122"/>
                                <a:cs typeface="Times New Roman" panose="02020603050405020304" pitchFamily="18" charset="0"/>
                              </a:rPr>
                              <m:t>𝑏</m:t>
                            </m:r>
                          </m:sub>
                        </m:sSub>
                      </m:e>
                    </m:acc>
                  </m:oMath>
                </a14:m>
                <a:r>
                  <a:rPr lang="zh-CN" altLang="zh-CN" sz="2000"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是投影后的数据的均值，</a:t>
                </a:r>
                <a14:m>
                  <m:oMath xmlns:m="http://schemas.openxmlformats.org/officeDocument/2006/math">
                    <m:sSub>
                      <m:sSubPr>
                        <m:ctrlPr>
                          <a:rPr lang="zh-CN" altLang="zh-CN" sz="2000" i="1" kern="10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i="1" kern="100">
                            <a:solidFill>
                              <a:srgbClr val="FF0000"/>
                            </a:solidFill>
                            <a:latin typeface="Cambria Math" panose="02040503050406030204" pitchFamily="18" charset="0"/>
                            <a:ea typeface="宋体" panose="02010600030101010101" pitchFamily="2" charset="-122"/>
                            <a:cs typeface="Times New Roman" panose="02020603050405020304" pitchFamily="18" charset="0"/>
                          </a:rPr>
                          <m:t>𝐶</m:t>
                        </m:r>
                      </m:e>
                      <m:sub>
                        <m:r>
                          <a:rPr lang="en-US" altLang="zh-CN" sz="2000" i="1" kern="100">
                            <a:solidFill>
                              <a:srgbClr val="FF0000"/>
                            </a:solidFill>
                            <a:latin typeface="Cambria Math" panose="02040503050406030204" pitchFamily="18" charset="0"/>
                            <a:ea typeface="宋体" panose="02010600030101010101" pitchFamily="2" charset="-122"/>
                            <a:cs typeface="Times New Roman" panose="02020603050405020304" pitchFamily="18" charset="0"/>
                          </a:rPr>
                          <m:t>𝑎</m:t>
                        </m:r>
                      </m:sub>
                    </m:sSub>
                    <m:r>
                      <a:rPr lang="zh-CN" altLang="zh-CN" sz="2000" i="1" kern="100">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000" i="1" kern="10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i="1" kern="100">
                            <a:solidFill>
                              <a:srgbClr val="FF0000"/>
                            </a:solidFill>
                            <a:latin typeface="Cambria Math" panose="02040503050406030204" pitchFamily="18" charset="0"/>
                            <a:ea typeface="宋体" panose="02010600030101010101" pitchFamily="2" charset="-122"/>
                            <a:cs typeface="Times New Roman" panose="02020603050405020304" pitchFamily="18" charset="0"/>
                          </a:rPr>
                          <m:t>𝐶</m:t>
                        </m:r>
                      </m:e>
                      <m:sub>
                        <m:r>
                          <a:rPr lang="en-US" altLang="zh-CN" sz="2000" i="1" kern="100">
                            <a:solidFill>
                              <a:srgbClr val="FF0000"/>
                            </a:solidFill>
                            <a:latin typeface="Cambria Math" panose="02040503050406030204" pitchFamily="18" charset="0"/>
                            <a:ea typeface="宋体" panose="02010600030101010101" pitchFamily="2" charset="-122"/>
                            <a:cs typeface="Times New Roman" panose="02020603050405020304" pitchFamily="18" charset="0"/>
                          </a:rPr>
                          <m:t>𝑏</m:t>
                        </m:r>
                      </m:sub>
                    </m:sSub>
                  </m:oMath>
                </a14:m>
                <a:r>
                  <a:rPr lang="zh-CN" altLang="zh-CN" sz="2000"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是原数据的方差，</a:t>
                </a:r>
                <a14:m>
                  <m:oMath xmlns:m="http://schemas.openxmlformats.org/officeDocument/2006/math">
                    <m:sSub>
                      <m:sSubPr>
                        <m:ctrlPr>
                          <a:rPr lang="zh-CN" altLang="zh-CN" sz="2000" i="1" kern="10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i="1" kern="100">
                            <a:solidFill>
                              <a:srgbClr val="FF0000"/>
                            </a:solidFill>
                            <a:latin typeface="Cambria Math" panose="02040503050406030204" pitchFamily="18" charset="0"/>
                            <a:ea typeface="宋体" panose="02010600030101010101" pitchFamily="2" charset="-122"/>
                            <a:cs typeface="Times New Roman" panose="02020603050405020304" pitchFamily="18" charset="0"/>
                          </a:rPr>
                          <m:t>𝑆</m:t>
                        </m:r>
                      </m:e>
                      <m:sub>
                        <m:r>
                          <a:rPr lang="en-US" altLang="zh-CN" sz="2000" i="1" kern="100">
                            <a:solidFill>
                              <a:srgbClr val="FF0000"/>
                            </a:solidFill>
                            <a:latin typeface="Cambria Math" panose="02040503050406030204" pitchFamily="18" charset="0"/>
                            <a:ea typeface="宋体" panose="02010600030101010101" pitchFamily="2" charset="-122"/>
                            <a:cs typeface="Times New Roman" panose="02020603050405020304" pitchFamily="18" charset="0"/>
                          </a:rPr>
                          <m:t>𝑎</m:t>
                        </m:r>
                      </m:sub>
                    </m:sSub>
                    <m:r>
                      <a:rPr lang="zh-CN" altLang="zh-CN" sz="2000" i="1" kern="100">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000" i="1" kern="10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i="1" kern="100">
                            <a:solidFill>
                              <a:srgbClr val="FF0000"/>
                            </a:solidFill>
                            <a:latin typeface="Cambria Math" panose="02040503050406030204" pitchFamily="18" charset="0"/>
                            <a:ea typeface="宋体" panose="02010600030101010101" pitchFamily="2" charset="-122"/>
                            <a:cs typeface="Times New Roman" panose="02020603050405020304" pitchFamily="18" charset="0"/>
                          </a:rPr>
                          <m:t>𝑆</m:t>
                        </m:r>
                      </m:e>
                      <m:sub>
                        <m:r>
                          <a:rPr lang="en-US" altLang="zh-CN" sz="2000" i="1" kern="100">
                            <a:solidFill>
                              <a:srgbClr val="FF0000"/>
                            </a:solidFill>
                            <a:latin typeface="Cambria Math" panose="02040503050406030204" pitchFamily="18" charset="0"/>
                            <a:ea typeface="宋体" panose="02010600030101010101" pitchFamily="2" charset="-122"/>
                            <a:cs typeface="Times New Roman" panose="02020603050405020304" pitchFamily="18" charset="0"/>
                          </a:rPr>
                          <m:t>𝑏</m:t>
                        </m:r>
                      </m:sub>
                    </m:sSub>
                  </m:oMath>
                </a14:m>
                <a:r>
                  <a:rPr lang="zh-CN" altLang="zh-CN" sz="2000" kern="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是投影后的数据的方差。</a:t>
                </a:r>
                <a:endParaRPr lang="zh-CN" altLang="zh-CN" sz="2000" kern="100" dirty="0">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mc:Choice>
        <mc:Fallback xmlns="">
          <p:sp>
            <p:nvSpPr>
              <p:cNvPr id="15" name="矩形 14">
                <a:extLst>
                  <a:ext uri="{FF2B5EF4-FFF2-40B4-BE49-F238E27FC236}">
                    <a16:creationId xmlns:a16="http://schemas.microsoft.com/office/drawing/2014/main" id="{0646488E-A14B-4BB4-AE6E-55E70B6ECDDC}"/>
                  </a:ext>
                </a:extLst>
              </p:cNvPr>
              <p:cNvSpPr>
                <a:spLocks noRot="1" noChangeAspect="1" noMove="1" noResize="1" noEditPoints="1" noAdjustHandles="1" noChangeArrowheads="1" noChangeShapeType="1" noTextEdit="1"/>
              </p:cNvSpPr>
              <p:nvPr/>
            </p:nvSpPr>
            <p:spPr>
              <a:xfrm>
                <a:off x="796641" y="5824935"/>
                <a:ext cx="10598717" cy="820161"/>
              </a:xfrm>
              <a:prstGeom prst="rect">
                <a:avLst/>
              </a:prstGeom>
              <a:blipFill>
                <a:blip r:embed="rId10"/>
                <a:stretch>
                  <a:fillRect l="-633" t="-1493" r="-633" b="-11194"/>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1800532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63100"/>
            <a:ext cx="4253133" cy="669013"/>
          </a:xfrm>
        </p:spPr>
        <p:txBody>
          <a:bodyPr/>
          <a:lstStyle/>
          <a:p>
            <a:r>
              <a:rPr lang="en-US" altLang="zh-CN" dirty="0"/>
              <a:t>LDA </a:t>
            </a:r>
            <a:r>
              <a:rPr lang="zh-CN" altLang="en-US" dirty="0"/>
              <a:t>原理解析</a:t>
            </a:r>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21</a:t>
            </a:fld>
            <a:endParaRPr lang="en-US" dirty="0">
              <a:solidFill>
                <a:prstClr val="white">
                  <a:lumMod val="50000"/>
                </a:prstClr>
              </a:solidFill>
            </a:endParaRPr>
          </a:p>
        </p:txBody>
      </p:sp>
      <p:graphicFrame>
        <p:nvGraphicFramePr>
          <p:cNvPr id="4" name="对象 3">
            <a:extLst>
              <a:ext uri="{FF2B5EF4-FFF2-40B4-BE49-F238E27FC236}">
                <a16:creationId xmlns:a16="http://schemas.microsoft.com/office/drawing/2014/main" id="{8CF0CA8C-8118-4862-8C2C-45B3BE476186}"/>
              </a:ext>
            </a:extLst>
          </p:cNvPr>
          <p:cNvGraphicFramePr>
            <a:graphicFrameLocks noChangeAspect="1"/>
          </p:cNvGraphicFramePr>
          <p:nvPr>
            <p:extLst>
              <p:ext uri="{D42A27DB-BD31-4B8C-83A1-F6EECF244321}">
                <p14:modId xmlns:p14="http://schemas.microsoft.com/office/powerpoint/2010/main" val="2217043827"/>
              </p:ext>
            </p:extLst>
          </p:nvPr>
        </p:nvGraphicFramePr>
        <p:xfrm>
          <a:off x="545225" y="1445868"/>
          <a:ext cx="4281649" cy="949325"/>
        </p:xfrm>
        <a:graphic>
          <a:graphicData uri="http://schemas.openxmlformats.org/presentationml/2006/ole">
            <mc:AlternateContent xmlns:mc="http://schemas.openxmlformats.org/markup-compatibility/2006">
              <mc:Choice xmlns:v="urn:schemas-microsoft-com:vml" Requires="v">
                <p:oleObj spid="_x0000_s10293" name="Equation" r:id="rId3" imgW="2104738" imgH="466593" progId="Equation.DSMT4">
                  <p:embed/>
                </p:oleObj>
              </mc:Choice>
              <mc:Fallback>
                <p:oleObj name="Equation" r:id="rId3" imgW="2104738" imgH="466593" progId="Equation.DSMT4">
                  <p:embed/>
                  <p:pic>
                    <p:nvPicPr>
                      <p:cNvPr id="0" name=""/>
                      <p:cNvPicPr/>
                      <p:nvPr/>
                    </p:nvPicPr>
                    <p:blipFill>
                      <a:blip r:embed="rId4"/>
                      <a:stretch>
                        <a:fillRect/>
                      </a:stretch>
                    </p:blipFill>
                    <p:spPr>
                      <a:xfrm>
                        <a:off x="545225" y="1445868"/>
                        <a:ext cx="4281649" cy="949325"/>
                      </a:xfrm>
                      <a:prstGeom prst="rect">
                        <a:avLst/>
                      </a:prstGeom>
                    </p:spPr>
                  </p:pic>
                </p:oleObj>
              </mc:Fallback>
            </mc:AlternateContent>
          </a:graphicData>
        </a:graphic>
      </p:graphicFrame>
      <p:graphicFrame>
        <p:nvGraphicFramePr>
          <p:cNvPr id="5" name="对象 4">
            <a:extLst>
              <a:ext uri="{FF2B5EF4-FFF2-40B4-BE49-F238E27FC236}">
                <a16:creationId xmlns:a16="http://schemas.microsoft.com/office/drawing/2014/main" id="{1BC9AEAE-C240-41C8-B251-ED8D17BB35AC}"/>
              </a:ext>
            </a:extLst>
          </p:cNvPr>
          <p:cNvGraphicFramePr>
            <a:graphicFrameLocks noChangeAspect="1"/>
          </p:cNvGraphicFramePr>
          <p:nvPr>
            <p:extLst>
              <p:ext uri="{D42A27DB-BD31-4B8C-83A1-F6EECF244321}">
                <p14:modId xmlns:p14="http://schemas.microsoft.com/office/powerpoint/2010/main" val="1206150043"/>
              </p:ext>
            </p:extLst>
          </p:nvPr>
        </p:nvGraphicFramePr>
        <p:xfrm>
          <a:off x="252192" y="3019367"/>
          <a:ext cx="4941358" cy="511175"/>
        </p:xfrm>
        <a:graphic>
          <a:graphicData uri="http://schemas.openxmlformats.org/presentationml/2006/ole">
            <mc:AlternateContent xmlns:mc="http://schemas.openxmlformats.org/markup-compatibility/2006">
              <mc:Choice xmlns:v="urn:schemas-microsoft-com:vml" Requires="v">
                <p:oleObj spid="_x0000_s10294" name="Equation" r:id="rId5" imgW="2485945" imgH="257058" progId="Equation.DSMT4">
                  <p:embed/>
                </p:oleObj>
              </mc:Choice>
              <mc:Fallback>
                <p:oleObj name="Equation" r:id="rId5" imgW="2485945" imgH="257058" progId="Equation.DSMT4">
                  <p:embed/>
                  <p:pic>
                    <p:nvPicPr>
                      <p:cNvPr id="0" name=""/>
                      <p:cNvPicPr/>
                      <p:nvPr/>
                    </p:nvPicPr>
                    <p:blipFill>
                      <a:blip r:embed="rId6"/>
                      <a:stretch>
                        <a:fillRect/>
                      </a:stretch>
                    </p:blipFill>
                    <p:spPr>
                      <a:xfrm>
                        <a:off x="252192" y="3019367"/>
                        <a:ext cx="4941358" cy="511175"/>
                      </a:xfrm>
                      <a:prstGeom prst="rect">
                        <a:avLst/>
                      </a:prstGeom>
                    </p:spPr>
                  </p:pic>
                </p:oleObj>
              </mc:Fallback>
            </mc:AlternateContent>
          </a:graphicData>
        </a:graphic>
      </p:graphicFrame>
      <p:graphicFrame>
        <p:nvGraphicFramePr>
          <p:cNvPr id="6" name="对象 5">
            <a:extLst>
              <a:ext uri="{FF2B5EF4-FFF2-40B4-BE49-F238E27FC236}">
                <a16:creationId xmlns:a16="http://schemas.microsoft.com/office/drawing/2014/main" id="{6CF48D41-7D2B-4D6C-B02C-F230B7EB4C55}"/>
              </a:ext>
            </a:extLst>
          </p:cNvPr>
          <p:cNvGraphicFramePr>
            <a:graphicFrameLocks noChangeAspect="1"/>
          </p:cNvGraphicFramePr>
          <p:nvPr>
            <p:extLst>
              <p:ext uri="{D42A27DB-BD31-4B8C-83A1-F6EECF244321}">
                <p14:modId xmlns:p14="http://schemas.microsoft.com/office/powerpoint/2010/main" val="3182638223"/>
              </p:ext>
            </p:extLst>
          </p:nvPr>
        </p:nvGraphicFramePr>
        <p:xfrm>
          <a:off x="787103" y="4178813"/>
          <a:ext cx="3969340" cy="790574"/>
        </p:xfrm>
        <a:graphic>
          <a:graphicData uri="http://schemas.openxmlformats.org/presentationml/2006/ole">
            <mc:AlternateContent xmlns:mc="http://schemas.openxmlformats.org/markup-compatibility/2006">
              <mc:Choice xmlns:v="urn:schemas-microsoft-com:vml" Requires="v">
                <p:oleObj spid="_x0000_s10295" name="Equation" r:id="rId7" imgW="2295161" imgH="457232" progId="Equation.DSMT4">
                  <p:embed/>
                </p:oleObj>
              </mc:Choice>
              <mc:Fallback>
                <p:oleObj name="Equation" r:id="rId7" imgW="2295161" imgH="457232" progId="Equation.DSMT4">
                  <p:embed/>
                  <p:pic>
                    <p:nvPicPr>
                      <p:cNvPr id="0" name=""/>
                      <p:cNvPicPr/>
                      <p:nvPr/>
                    </p:nvPicPr>
                    <p:blipFill>
                      <a:blip r:embed="rId8"/>
                      <a:stretch>
                        <a:fillRect/>
                      </a:stretch>
                    </p:blipFill>
                    <p:spPr>
                      <a:xfrm>
                        <a:off x="787103" y="4178813"/>
                        <a:ext cx="3969340" cy="790574"/>
                      </a:xfrm>
                      <a:prstGeom prst="rect">
                        <a:avLst/>
                      </a:prstGeom>
                    </p:spPr>
                  </p:pic>
                </p:oleObj>
              </mc:Fallback>
            </mc:AlternateContent>
          </a:graphicData>
        </a:graphic>
      </p:graphicFrame>
      <p:sp>
        <p:nvSpPr>
          <p:cNvPr id="7" name="箭头: 下 6">
            <a:extLst>
              <a:ext uri="{FF2B5EF4-FFF2-40B4-BE49-F238E27FC236}">
                <a16:creationId xmlns:a16="http://schemas.microsoft.com/office/drawing/2014/main" id="{8A70DD74-F36E-479A-A493-3F9C41D5C2A5}"/>
              </a:ext>
            </a:extLst>
          </p:cNvPr>
          <p:cNvSpPr/>
          <p:nvPr/>
        </p:nvSpPr>
        <p:spPr>
          <a:xfrm>
            <a:off x="2533649" y="2483076"/>
            <a:ext cx="476251" cy="600075"/>
          </a:xfrm>
          <a:prstGeom prst="down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zh-CN" altLang="en-US"/>
          </a:p>
        </p:txBody>
      </p:sp>
      <p:sp>
        <p:nvSpPr>
          <p:cNvPr id="13" name="箭头: 下 12">
            <a:extLst>
              <a:ext uri="{FF2B5EF4-FFF2-40B4-BE49-F238E27FC236}">
                <a16:creationId xmlns:a16="http://schemas.microsoft.com/office/drawing/2014/main" id="{436690D5-A9AB-4EDF-A439-0E969CD76D92}"/>
              </a:ext>
            </a:extLst>
          </p:cNvPr>
          <p:cNvSpPr/>
          <p:nvPr/>
        </p:nvSpPr>
        <p:spPr>
          <a:xfrm>
            <a:off x="2533648" y="3554640"/>
            <a:ext cx="476251" cy="600075"/>
          </a:xfrm>
          <a:prstGeom prst="down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zh-CN" altLang="en-US"/>
          </a:p>
        </p:txBody>
      </p:sp>
      <p:graphicFrame>
        <p:nvGraphicFramePr>
          <p:cNvPr id="8" name="对象 7">
            <a:extLst>
              <a:ext uri="{FF2B5EF4-FFF2-40B4-BE49-F238E27FC236}">
                <a16:creationId xmlns:a16="http://schemas.microsoft.com/office/drawing/2014/main" id="{E38B3679-01C6-44B0-B67B-766961D61EBF}"/>
              </a:ext>
            </a:extLst>
          </p:cNvPr>
          <p:cNvGraphicFramePr>
            <a:graphicFrameLocks noChangeAspect="1"/>
          </p:cNvGraphicFramePr>
          <p:nvPr>
            <p:extLst>
              <p:ext uri="{D42A27DB-BD31-4B8C-83A1-F6EECF244321}">
                <p14:modId xmlns:p14="http://schemas.microsoft.com/office/powerpoint/2010/main" val="338059937"/>
              </p:ext>
            </p:extLst>
          </p:nvPr>
        </p:nvGraphicFramePr>
        <p:xfrm>
          <a:off x="5787784" y="1466169"/>
          <a:ext cx="5908845" cy="2088471"/>
        </p:xfrm>
        <a:graphic>
          <a:graphicData uri="http://schemas.openxmlformats.org/presentationml/2006/ole">
            <mc:AlternateContent xmlns:mc="http://schemas.openxmlformats.org/markup-compatibility/2006">
              <mc:Choice xmlns:v="urn:schemas-microsoft-com:vml" Requires="v">
                <p:oleObj spid="_x0000_s10296" name="Equation" r:id="rId9" imgW="3314593" imgH="1171522" progId="Equation.DSMT4">
                  <p:embed/>
                </p:oleObj>
              </mc:Choice>
              <mc:Fallback>
                <p:oleObj name="Equation" r:id="rId9" imgW="3314593" imgH="1171522" progId="Equation.DSMT4">
                  <p:embed/>
                  <p:pic>
                    <p:nvPicPr>
                      <p:cNvPr id="0" name=""/>
                      <p:cNvPicPr/>
                      <p:nvPr/>
                    </p:nvPicPr>
                    <p:blipFill>
                      <a:blip r:embed="rId10"/>
                      <a:stretch>
                        <a:fillRect/>
                      </a:stretch>
                    </p:blipFill>
                    <p:spPr>
                      <a:xfrm>
                        <a:off x="5787784" y="1466169"/>
                        <a:ext cx="5908845" cy="2088471"/>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14" name="矩形 13">
                <a:extLst>
                  <a:ext uri="{FF2B5EF4-FFF2-40B4-BE49-F238E27FC236}">
                    <a16:creationId xmlns:a16="http://schemas.microsoft.com/office/drawing/2014/main" id="{6C338271-3B32-4C61-A1BB-DB996380D32D}"/>
                  </a:ext>
                </a:extLst>
              </p:cNvPr>
              <p:cNvSpPr/>
              <p:nvPr/>
            </p:nvSpPr>
            <p:spPr>
              <a:xfrm>
                <a:off x="5962650" y="3744634"/>
                <a:ext cx="4648200" cy="820161"/>
              </a:xfrm>
              <a:prstGeom prst="rect">
                <a:avLst/>
              </a:prstGeom>
            </p:spPr>
            <p:txBody>
              <a:bodyPr wrap="square">
                <a:spAutoFit/>
              </a:bodyPr>
              <a:lstStyle/>
              <a:p>
                <a:pPr indent="266700" algn="just">
                  <a:lnSpc>
                    <a:spcPct val="125000"/>
                  </a:lnSpc>
                  <a:spcAft>
                    <a:spcPts val="0"/>
                  </a:spcAft>
                </a:pP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因为</a:t>
                </a:r>
                <a14:m>
                  <m:oMath xmlns:m="http://schemas.openxmlformats.org/officeDocument/2006/math">
                    <m:acc>
                      <m:accPr>
                        <m:chr m:val="⃗"/>
                        <m:ctrlPr>
                          <a:rPr lang="zh-CN" altLang="zh-CN" sz="2000" i="1" kern="100">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000" i="1" kern="100">
                            <a:latin typeface="Cambria Math" panose="02040503050406030204" pitchFamily="18" charset="0"/>
                            <a:ea typeface="宋体" panose="02010600030101010101" pitchFamily="2" charset="-122"/>
                            <a:cs typeface="Times New Roman" panose="02020603050405020304" pitchFamily="18" charset="0"/>
                          </a:rPr>
                          <m:t>𝑤</m:t>
                        </m:r>
                      </m:e>
                    </m:acc>
                  </m:oMath>
                </a14:m>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的大小已知（</a:t>
                </a:r>
                <a14:m>
                  <m:oMath xmlns:m="http://schemas.openxmlformats.org/officeDocument/2006/math">
                    <m:d>
                      <m:dPr>
                        <m:begChr m:val="|"/>
                        <m:endChr m:val="|"/>
                        <m:ctrlPr>
                          <a:rPr lang="zh-CN" altLang="zh-CN" sz="2000" i="1" kern="100">
                            <a:latin typeface="Cambria Math" panose="02040503050406030204" pitchFamily="18" charset="0"/>
                            <a:ea typeface="Cambria Math" panose="02040503050406030204" pitchFamily="18" charset="0"/>
                            <a:cs typeface="Times New Roman" panose="02020603050405020304" pitchFamily="18" charset="0"/>
                          </a:rPr>
                        </m:ctrlPr>
                      </m:dPr>
                      <m:e>
                        <m:acc>
                          <m:accPr>
                            <m:chr m:val="⃗"/>
                            <m:ctrlPr>
                              <a:rPr lang="zh-CN" altLang="zh-CN" sz="2000" i="1" kern="100">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000" i="1" kern="100">
                                <a:latin typeface="Cambria Math" panose="02040503050406030204" pitchFamily="18" charset="0"/>
                                <a:ea typeface="宋体" panose="02010600030101010101" pitchFamily="2" charset="-122"/>
                                <a:cs typeface="Times New Roman" panose="02020603050405020304" pitchFamily="18" charset="0"/>
                              </a:rPr>
                              <m:t>𝑤</m:t>
                            </m:r>
                          </m:e>
                        </m:acc>
                      </m:e>
                    </m:d>
                    <m:r>
                      <a:rPr lang="en-US" altLang="zh-CN" sz="2000" kern="100">
                        <a:latin typeface="Cambria Math" panose="02040503050406030204" pitchFamily="18" charset="0"/>
                        <a:ea typeface="宋体" panose="02010600030101010101" pitchFamily="2" charset="-122"/>
                        <a:cs typeface="Times New Roman" panose="02020603050405020304" pitchFamily="18" charset="0"/>
                      </a:rPr>
                      <m:t>=1</m:t>
                    </m:r>
                  </m:oMath>
                </a14:m>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），所以求解</a:t>
                </a:r>
                <a14:m>
                  <m:oMath xmlns:m="http://schemas.openxmlformats.org/officeDocument/2006/math">
                    <m:acc>
                      <m:accPr>
                        <m:chr m:val="⃗"/>
                        <m:ctrlPr>
                          <a:rPr lang="zh-CN" altLang="zh-CN" sz="2000" i="1" kern="100">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000" i="1" kern="100">
                            <a:latin typeface="Cambria Math" panose="02040503050406030204" pitchFamily="18" charset="0"/>
                            <a:ea typeface="宋体" panose="02010600030101010101" pitchFamily="2" charset="-122"/>
                            <a:cs typeface="Times New Roman" panose="02020603050405020304" pitchFamily="18" charset="0"/>
                          </a:rPr>
                          <m:t>𝑤</m:t>
                        </m:r>
                      </m:e>
                    </m:acc>
                  </m:oMath>
                </a14:m>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的方向即可（省略标量）：</a:t>
                </a:r>
                <a:endParaRPr lang="zh-CN" altLang="zh-CN" sz="2000" kern="100" dirty="0">
                  <a:latin typeface="宋体" panose="02010600030101010101" pitchFamily="2" charset="-122"/>
                  <a:ea typeface="宋体" panose="02010600030101010101" pitchFamily="2" charset="-122"/>
                  <a:cs typeface="宋体" panose="02010600030101010101" pitchFamily="2" charset="-122"/>
                </a:endParaRPr>
              </a:p>
            </p:txBody>
          </p:sp>
        </mc:Choice>
        <mc:Fallback xmlns="">
          <p:sp>
            <p:nvSpPr>
              <p:cNvPr id="14" name="矩形 13">
                <a:extLst>
                  <a:ext uri="{FF2B5EF4-FFF2-40B4-BE49-F238E27FC236}">
                    <a16:creationId xmlns:a16="http://schemas.microsoft.com/office/drawing/2014/main" id="{6C338271-3B32-4C61-A1BB-DB996380D32D}"/>
                  </a:ext>
                </a:extLst>
              </p:cNvPr>
              <p:cNvSpPr>
                <a:spLocks noRot="1" noChangeAspect="1" noMove="1" noResize="1" noEditPoints="1" noAdjustHandles="1" noChangeArrowheads="1" noChangeShapeType="1" noTextEdit="1"/>
              </p:cNvSpPr>
              <p:nvPr/>
            </p:nvSpPr>
            <p:spPr>
              <a:xfrm>
                <a:off x="5962650" y="3744634"/>
                <a:ext cx="4648200" cy="820161"/>
              </a:xfrm>
              <a:prstGeom prst="rect">
                <a:avLst/>
              </a:prstGeom>
              <a:blipFill>
                <a:blip r:embed="rId11"/>
                <a:stretch>
                  <a:fillRect l="-1311" t="-741" r="-1311" b="-10370"/>
                </a:stretch>
              </a:blipFill>
            </p:spPr>
            <p:txBody>
              <a:bodyPr/>
              <a:lstStyle/>
              <a:p>
                <a:r>
                  <a:rPr lang="zh-CN" altLang="en-US">
                    <a:noFill/>
                  </a:rPr>
                  <a:t> </a:t>
                </a:r>
              </a:p>
            </p:txBody>
          </p:sp>
        </mc:Fallback>
      </mc:AlternateContent>
      <p:graphicFrame>
        <p:nvGraphicFramePr>
          <p:cNvPr id="15" name="对象 14">
            <a:extLst>
              <a:ext uri="{FF2B5EF4-FFF2-40B4-BE49-F238E27FC236}">
                <a16:creationId xmlns:a16="http://schemas.microsoft.com/office/drawing/2014/main" id="{F95801F6-6C36-408A-939A-2FA3AE19BCED}"/>
              </a:ext>
            </a:extLst>
          </p:cNvPr>
          <p:cNvGraphicFramePr>
            <a:graphicFrameLocks noChangeAspect="1"/>
          </p:cNvGraphicFramePr>
          <p:nvPr>
            <p:extLst>
              <p:ext uri="{D42A27DB-BD31-4B8C-83A1-F6EECF244321}">
                <p14:modId xmlns:p14="http://schemas.microsoft.com/office/powerpoint/2010/main" val="1347026854"/>
              </p:ext>
            </p:extLst>
          </p:nvPr>
        </p:nvGraphicFramePr>
        <p:xfrm>
          <a:off x="7075487" y="4754789"/>
          <a:ext cx="2422525" cy="600075"/>
        </p:xfrm>
        <a:graphic>
          <a:graphicData uri="http://schemas.openxmlformats.org/presentationml/2006/ole">
            <mc:AlternateContent xmlns:mc="http://schemas.openxmlformats.org/markup-compatibility/2006">
              <mc:Choice xmlns:v="urn:schemas-microsoft-com:vml" Requires="v">
                <p:oleObj spid="_x0000_s10297" name="Equation" r:id="rId12" imgW="1038150" imgH="257058" progId="Equation.DSMT4">
                  <p:embed/>
                </p:oleObj>
              </mc:Choice>
              <mc:Fallback>
                <p:oleObj name="Equation" r:id="rId12" imgW="1038150" imgH="257058" progId="Equation.DSMT4">
                  <p:embed/>
                  <p:pic>
                    <p:nvPicPr>
                      <p:cNvPr id="0" name=""/>
                      <p:cNvPicPr/>
                      <p:nvPr/>
                    </p:nvPicPr>
                    <p:blipFill>
                      <a:blip r:embed="rId13"/>
                      <a:stretch>
                        <a:fillRect/>
                      </a:stretch>
                    </p:blipFill>
                    <p:spPr>
                      <a:xfrm>
                        <a:off x="7075487" y="4754789"/>
                        <a:ext cx="2422525" cy="600075"/>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17" name="矩形 16">
                <a:extLst>
                  <a:ext uri="{FF2B5EF4-FFF2-40B4-BE49-F238E27FC236}">
                    <a16:creationId xmlns:a16="http://schemas.microsoft.com/office/drawing/2014/main" id="{6EEC9C66-122A-472C-B5B9-533B86991BFF}"/>
                  </a:ext>
                </a:extLst>
              </p:cNvPr>
              <p:cNvSpPr/>
              <p:nvPr/>
            </p:nvSpPr>
            <p:spPr>
              <a:xfrm>
                <a:off x="6547330" y="5544858"/>
                <a:ext cx="3478837" cy="461665"/>
              </a:xfrm>
              <a:prstGeom prst="rect">
                <a:avLst/>
              </a:prstGeom>
            </p:spPr>
            <p:txBody>
              <a:bodyPr wrap="none">
                <a:spAutoFit/>
              </a:bodyPr>
              <a:lstStyle/>
              <a:p>
                <a14:m>
                  <m:oMath xmlns:m="http://schemas.openxmlformats.org/officeDocument/2006/math">
                    <m:r>
                      <a:rPr lang="en-US" altLang="zh-CN" sz="2400">
                        <a:latin typeface="Cambria Math" panose="02040503050406030204" pitchFamily="18" charset="0"/>
                        <a:ea typeface="宋体" panose="02010600030101010101" pitchFamily="2" charset="-122"/>
                        <a:cs typeface="Times New Roman" panose="02020603050405020304" pitchFamily="18" charset="0"/>
                      </a:rPr>
                      <m:t>∝</m:t>
                    </m:r>
                  </m:oMath>
                </a14:m>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的意思是成正比例关系</a:t>
                </a:r>
                <a:endParaRPr lang="zh-CN" altLang="en-US" sz="2400" dirty="0"/>
              </a:p>
            </p:txBody>
          </p:sp>
        </mc:Choice>
        <mc:Fallback xmlns="">
          <p:sp>
            <p:nvSpPr>
              <p:cNvPr id="17" name="矩形 16">
                <a:extLst>
                  <a:ext uri="{FF2B5EF4-FFF2-40B4-BE49-F238E27FC236}">
                    <a16:creationId xmlns:a16="http://schemas.microsoft.com/office/drawing/2014/main" id="{6EEC9C66-122A-472C-B5B9-533B86991BFF}"/>
                  </a:ext>
                </a:extLst>
              </p:cNvPr>
              <p:cNvSpPr>
                <a:spLocks noRot="1" noChangeAspect="1" noMove="1" noResize="1" noEditPoints="1" noAdjustHandles="1" noChangeArrowheads="1" noChangeShapeType="1" noTextEdit="1"/>
              </p:cNvSpPr>
              <p:nvPr/>
            </p:nvSpPr>
            <p:spPr>
              <a:xfrm>
                <a:off x="6547330" y="5544858"/>
                <a:ext cx="3478837" cy="461665"/>
              </a:xfrm>
              <a:prstGeom prst="rect">
                <a:avLst/>
              </a:prstGeom>
              <a:blipFill>
                <a:blip r:embed="rId14"/>
                <a:stretch>
                  <a:fillRect t="-14667" r="-1751" b="-2666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6643603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63100"/>
            <a:ext cx="4253133" cy="669013"/>
          </a:xfrm>
        </p:spPr>
        <p:txBody>
          <a:bodyPr/>
          <a:lstStyle/>
          <a:p>
            <a:r>
              <a:rPr lang="en-US" altLang="zh-CN" dirty="0"/>
              <a:t>LDA</a:t>
            </a:r>
            <a:r>
              <a:rPr lang="zh-CN" altLang="en-US" dirty="0"/>
              <a:t>算法步骤</a:t>
            </a:r>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22</a:t>
            </a:fld>
            <a:endParaRPr lang="en-US" dirty="0">
              <a:solidFill>
                <a:prstClr val="white">
                  <a:lumMod val="50000"/>
                </a:prstClr>
              </a:solidFill>
            </a:endParaRPr>
          </a:p>
        </p:txBody>
      </p:sp>
      <mc:AlternateContent xmlns:mc="http://schemas.openxmlformats.org/markup-compatibility/2006" xmlns:a14="http://schemas.microsoft.com/office/drawing/2010/main">
        <mc:Choice Requires="a14">
          <p:sp>
            <p:nvSpPr>
              <p:cNvPr id="5" name="矩形 4">
                <a:extLst>
                  <a:ext uri="{FF2B5EF4-FFF2-40B4-BE49-F238E27FC236}">
                    <a16:creationId xmlns:a16="http://schemas.microsoft.com/office/drawing/2014/main" id="{6A631FDF-7232-40D6-B264-F3F15E6703D3}"/>
                  </a:ext>
                </a:extLst>
              </p:cNvPr>
              <p:cNvSpPr/>
              <p:nvPr/>
            </p:nvSpPr>
            <p:spPr>
              <a:xfrm>
                <a:off x="1471612" y="1935614"/>
                <a:ext cx="9248775" cy="2815322"/>
              </a:xfrm>
              <a:prstGeom prst="rect">
                <a:avLst/>
              </a:prstGeom>
            </p:spPr>
            <p:txBody>
              <a:bodyPr wrap="square">
                <a:spAutoFit/>
              </a:bodyPr>
              <a:lstStyle/>
              <a:p>
                <a:pPr algn="just">
                  <a:lnSpc>
                    <a:spcPct val="125000"/>
                  </a:lnSpc>
                  <a:spcAft>
                    <a:spcPts val="0"/>
                  </a:spcAft>
                </a:pP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假设原始数据是</a:t>
                </a:r>
                <a:r>
                  <a:rPr lang="en-US" altLang="zh-CN" sz="2400" kern="0" dirty="0">
                    <a:solidFill>
                      <a:srgbClr val="000000"/>
                    </a:solidFill>
                    <a:latin typeface="Times New Roman" panose="02020603050405020304" pitchFamily="18" charset="0"/>
                    <a:ea typeface="宋体" panose="02010600030101010101" pitchFamily="2" charset="-122"/>
                    <a:cs typeface="宋体" panose="02010600030101010101" pitchFamily="2" charset="-122"/>
                  </a:rPr>
                  <a:t>p</a:t>
                </a: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a:t>
                </a:r>
                <a:r>
                  <a:rPr lang="en-US" altLang="zh-CN" sz="2400" kern="0" dirty="0">
                    <a:solidFill>
                      <a:srgbClr val="000000"/>
                    </a:solidFill>
                    <a:latin typeface="Times New Roman" panose="02020603050405020304" pitchFamily="18" charset="0"/>
                    <a:ea typeface="宋体" panose="02010600030101010101" pitchFamily="2" charset="-122"/>
                    <a:cs typeface="宋体" panose="02010600030101010101" pitchFamily="2" charset="-122"/>
                  </a:rPr>
                  <a:t>N</a:t>
                </a: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列的矩阵</a:t>
                </a:r>
                <a:r>
                  <a:rPr lang="en-US" altLang="zh-CN" sz="2400" kern="0" dirty="0">
                    <a:solidFill>
                      <a:srgbClr val="000000"/>
                    </a:solidFill>
                    <a:latin typeface="Times New Roman" panose="02020603050405020304" pitchFamily="18" charset="0"/>
                    <a:ea typeface="宋体" panose="02010600030101010101" pitchFamily="2" charset="-122"/>
                    <a:cs typeface="宋体" panose="02010600030101010101" pitchFamily="2" charset="-122"/>
                  </a:rPr>
                  <a:t>X</a:t>
                </a: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0" dirty="0">
                    <a:solidFill>
                      <a:srgbClr val="000000"/>
                    </a:solidFill>
                    <a:latin typeface="Times New Roman" panose="02020603050405020304" pitchFamily="18" charset="0"/>
                    <a:ea typeface="宋体" panose="02010600030101010101" pitchFamily="2" charset="-122"/>
                    <a:cs typeface="宋体" panose="02010600030101010101" pitchFamily="2" charset="-122"/>
                  </a:rPr>
                  <a:t>1</a:t>
                </a: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a:t>
                </a:r>
                <a:r>
                  <a:rPr lang="en-US" altLang="zh-CN" sz="2400" kern="0" dirty="0">
                    <a:solidFill>
                      <a:srgbClr val="000000"/>
                    </a:solidFill>
                    <a:latin typeface="Times New Roman" panose="02020603050405020304" pitchFamily="18" charset="0"/>
                    <a:ea typeface="宋体" panose="02010600030101010101" pitchFamily="2" charset="-122"/>
                    <a:cs typeface="宋体" panose="02010600030101010101" pitchFamily="2" charset="-122"/>
                  </a:rPr>
                  <a:t>N</a:t>
                </a: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列的矩阵</a:t>
                </a:r>
                <a:r>
                  <a:rPr lang="en-US" altLang="zh-CN" sz="2400" kern="0" dirty="0">
                    <a:solidFill>
                      <a:srgbClr val="000000"/>
                    </a:solidFill>
                    <a:latin typeface="Times New Roman" panose="02020603050405020304" pitchFamily="18" charset="0"/>
                    <a:ea typeface="宋体" panose="02010600030101010101" pitchFamily="2" charset="-122"/>
                    <a:cs typeface="宋体" panose="02010600030101010101" pitchFamily="2" charset="-122"/>
                  </a:rPr>
                  <a:t>Y</a:t>
                </a: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为数据</a:t>
                </a:r>
                <a:r>
                  <a:rPr lang="en-US" altLang="zh-CN" sz="2400" kern="0" dirty="0">
                    <a:solidFill>
                      <a:srgbClr val="000000"/>
                    </a:solidFill>
                    <a:latin typeface="Times New Roman" panose="02020603050405020304" pitchFamily="18" charset="0"/>
                    <a:ea typeface="宋体" panose="02010600030101010101" pitchFamily="2" charset="-122"/>
                    <a:cs typeface="宋体" panose="02010600030101010101" pitchFamily="2" charset="-122"/>
                  </a:rPr>
                  <a:t>X</a:t>
                </a: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的标签，标签有两个取值，即数据能分为两类：</a:t>
                </a:r>
                <a:endParaRPr lang="zh-CN" altLang="zh-CN" sz="2400" kern="100" dirty="0">
                  <a:latin typeface="宋体" panose="02010600030101010101" pitchFamily="2" charset="-122"/>
                  <a:ea typeface="宋体" panose="02010600030101010101" pitchFamily="2" charset="-122"/>
                  <a:cs typeface="宋体" panose="02010600030101010101" pitchFamily="2" charset="-122"/>
                </a:endParaRPr>
              </a:p>
              <a:p>
                <a:pPr algn="just">
                  <a:lnSpc>
                    <a:spcPct val="125000"/>
                  </a:lnSpc>
                  <a:spcAft>
                    <a:spcPts val="0"/>
                  </a:spcAft>
                </a:pPr>
                <a:r>
                  <a:rPr lang="en-US" altLang="zh-CN" sz="2400" kern="100" dirty="0">
                    <a:latin typeface="宋体" panose="02010600030101010101" pitchFamily="2" charset="-122"/>
                    <a:ea typeface="宋体" panose="02010600030101010101" pitchFamily="2" charset="-122"/>
                    <a:cs typeface="宋体" panose="02010600030101010101" pitchFamily="2" charset="-122"/>
                  </a:rPr>
                  <a:t>  </a:t>
                </a:r>
                <a:r>
                  <a:rPr lang="zh-CN" altLang="zh-CN" sz="2400" kern="100" dirty="0">
                    <a:latin typeface="宋体" panose="02010600030101010101" pitchFamily="2" charset="-122"/>
                    <a:ea typeface="宋体" panose="02010600030101010101" pitchFamily="2" charset="-122"/>
                    <a:cs typeface="宋体" panose="02010600030101010101" pitchFamily="2" charset="-122"/>
                  </a:rPr>
                  <a:t>①分别求出两个类别的数据的均值（向量）</a:t>
                </a: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宋体" panose="02010600030101010101" pitchFamily="2" charset="-122"/>
                  <a:ea typeface="宋体" panose="02010600030101010101" pitchFamily="2" charset="-122"/>
                  <a:cs typeface="宋体" panose="02010600030101010101" pitchFamily="2" charset="-122"/>
                </a:endParaRPr>
              </a:p>
              <a:p>
                <a:pPr algn="just">
                  <a:lnSpc>
                    <a:spcPct val="125000"/>
                  </a:lnSpc>
                  <a:spcAft>
                    <a:spcPts val="0"/>
                  </a:spcAft>
                </a:pPr>
                <a:r>
                  <a:rPr lang="en-US" altLang="zh-CN" sz="2400" kern="100" dirty="0">
                    <a:latin typeface="宋体" panose="02010600030101010101" pitchFamily="2" charset="-122"/>
                    <a:ea typeface="宋体" panose="02010600030101010101" pitchFamily="2" charset="-122"/>
                    <a:cs typeface="宋体" panose="02010600030101010101" pitchFamily="2" charset="-122"/>
                  </a:rPr>
                  <a:t>  </a:t>
                </a:r>
                <a:r>
                  <a:rPr lang="zh-CN" altLang="zh-CN" sz="2400" kern="100" dirty="0">
                    <a:latin typeface="宋体" panose="02010600030101010101" pitchFamily="2" charset="-122"/>
                    <a:ea typeface="宋体" panose="02010600030101010101" pitchFamily="2" charset="-122"/>
                    <a:cs typeface="宋体" panose="02010600030101010101" pitchFamily="2" charset="-122"/>
                  </a:rPr>
                  <a:t>②分别求出两个类别的数据的方差（矩阵）</a:t>
                </a: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宋体" panose="02010600030101010101" pitchFamily="2" charset="-122"/>
                  <a:ea typeface="宋体" panose="02010600030101010101" pitchFamily="2" charset="-122"/>
                  <a:cs typeface="宋体" panose="02010600030101010101" pitchFamily="2" charset="-122"/>
                </a:endParaRPr>
              </a:p>
              <a:p>
                <a:pPr algn="just">
                  <a:lnSpc>
                    <a:spcPct val="125000"/>
                  </a:lnSpc>
                  <a:spcAft>
                    <a:spcPts val="0"/>
                  </a:spcAft>
                </a:pPr>
                <a:r>
                  <a:rPr lang="en-US" altLang="zh-CN" sz="2400"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③</a:t>
                </a:r>
                <a:r>
                  <a:rPr lang="zh-CN" altLang="zh-CN" sz="2400"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对方差求逆，再与均值相乘，得到投影向量</a:t>
                </a:r>
                <a14:m>
                  <m:oMath xmlns:m="http://schemas.openxmlformats.org/officeDocument/2006/math">
                    <m:acc>
                      <m:accPr>
                        <m:chr m:val="⃗"/>
                        <m:ctrlPr>
                          <a:rPr lang="zh-CN" altLang="zh-CN" sz="2400" i="1" kern="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𝑤</m:t>
                        </m:r>
                      </m:e>
                    </m:acc>
                  </m:oMath>
                </a14:m>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宋体" panose="02010600030101010101" pitchFamily="2" charset="-122"/>
                  <a:ea typeface="宋体" panose="02010600030101010101" pitchFamily="2" charset="-122"/>
                  <a:cs typeface="宋体" panose="02010600030101010101" pitchFamily="2" charset="-122"/>
                </a:endParaRPr>
              </a:p>
              <a:p>
                <a:pPr algn="just">
                  <a:lnSpc>
                    <a:spcPct val="125000"/>
                  </a:lnSpc>
                  <a:spcAft>
                    <a:spcPts val="0"/>
                  </a:spcAft>
                </a:pPr>
                <a:r>
                  <a:rPr lang="en-US" altLang="zh-CN" sz="2400"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④将数据</a:t>
                </a:r>
                <a:r>
                  <a:rPr lang="en-US" altLang="zh-CN" sz="2400" kern="100" dirty="0">
                    <a:solidFill>
                      <a:srgbClr val="000000"/>
                    </a:solidFill>
                    <a:latin typeface="Times New Roman" panose="02020603050405020304" pitchFamily="18" charset="0"/>
                    <a:ea typeface="宋体" panose="02010600030101010101" pitchFamily="2" charset="-122"/>
                    <a:cs typeface="宋体" panose="02010600030101010101" pitchFamily="2" charset="-122"/>
                  </a:rPr>
                  <a:t>X</a:t>
                </a:r>
                <a:r>
                  <a:rPr lang="zh-CN" altLang="zh-CN" sz="2400"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投影到向量</a:t>
                </a:r>
                <a14:m>
                  <m:oMath xmlns:m="http://schemas.openxmlformats.org/officeDocument/2006/math">
                    <m:acc>
                      <m:accPr>
                        <m:chr m:val="⃗"/>
                        <m:ctrlPr>
                          <a:rPr lang="zh-CN" altLang="zh-CN" sz="2400" i="1" kern="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i="1" kern="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𝑤</m:t>
                        </m:r>
                      </m:e>
                    </m:acc>
                  </m:oMath>
                </a14:m>
                <a:r>
                  <a:rPr lang="zh-CN" altLang="zh-CN" sz="2400" kern="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上，实现数据降维</a:t>
                </a: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宋体" panose="02010600030101010101" pitchFamily="2" charset="-122"/>
                  <a:ea typeface="宋体" panose="02010600030101010101" pitchFamily="2" charset="-122"/>
                  <a:cs typeface="宋体" panose="02010600030101010101" pitchFamily="2" charset="-122"/>
                </a:endParaRPr>
              </a:p>
            </p:txBody>
          </p:sp>
        </mc:Choice>
        <mc:Fallback xmlns="">
          <p:sp>
            <p:nvSpPr>
              <p:cNvPr id="5" name="矩形 4">
                <a:extLst>
                  <a:ext uri="{FF2B5EF4-FFF2-40B4-BE49-F238E27FC236}">
                    <a16:creationId xmlns:a16="http://schemas.microsoft.com/office/drawing/2014/main" id="{6A631FDF-7232-40D6-B264-F3F15E6703D3}"/>
                  </a:ext>
                </a:extLst>
              </p:cNvPr>
              <p:cNvSpPr>
                <a:spLocks noRot="1" noChangeAspect="1" noMove="1" noResize="1" noEditPoints="1" noAdjustHandles="1" noChangeArrowheads="1" noChangeShapeType="1" noTextEdit="1"/>
              </p:cNvSpPr>
              <p:nvPr/>
            </p:nvSpPr>
            <p:spPr>
              <a:xfrm>
                <a:off x="1471612" y="1935614"/>
                <a:ext cx="9248775" cy="2815322"/>
              </a:xfrm>
              <a:prstGeom prst="rect">
                <a:avLst/>
              </a:prstGeom>
              <a:blipFill>
                <a:blip r:embed="rId2"/>
                <a:stretch>
                  <a:fillRect l="-988" t="-868" r="-988" b="-433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7396120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63100"/>
            <a:ext cx="4253133" cy="669013"/>
          </a:xfrm>
        </p:spPr>
        <p:txBody>
          <a:bodyPr/>
          <a:lstStyle/>
          <a:p>
            <a:r>
              <a:rPr lang="en-US" altLang="zh-CN" dirty="0"/>
              <a:t>3 </a:t>
            </a:r>
            <a:r>
              <a:rPr lang="zh-CN" altLang="en-US" dirty="0"/>
              <a:t>非线性降维</a:t>
            </a:r>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23</a:t>
            </a:fld>
            <a:endParaRPr lang="en-US" dirty="0">
              <a:solidFill>
                <a:prstClr val="white">
                  <a:lumMod val="50000"/>
                </a:prstClr>
              </a:solidFill>
            </a:endParaRPr>
          </a:p>
        </p:txBody>
      </p:sp>
      <p:sp>
        <p:nvSpPr>
          <p:cNvPr id="4" name="矩形 3">
            <a:extLst>
              <a:ext uri="{FF2B5EF4-FFF2-40B4-BE49-F238E27FC236}">
                <a16:creationId xmlns:a16="http://schemas.microsoft.com/office/drawing/2014/main" id="{2B58E0A1-8907-471B-BB74-8B6ADD491E58}"/>
              </a:ext>
            </a:extLst>
          </p:cNvPr>
          <p:cNvSpPr/>
          <p:nvPr/>
        </p:nvSpPr>
        <p:spPr>
          <a:xfrm>
            <a:off x="1562100" y="1307056"/>
            <a:ext cx="9067800" cy="2365006"/>
          </a:xfrm>
          <a:prstGeom prst="rect">
            <a:avLst/>
          </a:prstGeom>
        </p:spPr>
        <p:txBody>
          <a:bodyPr wrap="square">
            <a:spAutoFit/>
          </a:bodyPr>
          <a:lstStyle/>
          <a:p>
            <a:pPr>
              <a:lnSpc>
                <a:spcPct val="125000"/>
              </a:lnSpc>
            </a:pPr>
            <a:r>
              <a:rPr lang="zh-CN" altLang="en-US" sz="2000" dirty="0"/>
              <a:t>    非线性降维也称为流形学习，流形是几何中的一个概念，它是高维空间中的几何结构，即空间中的点构成的集合，可以简单地将流形理解成二维空间中的曲线、三维空间中的曲面在高维空间中的推广。</a:t>
            </a:r>
          </a:p>
          <a:p>
            <a:pPr>
              <a:lnSpc>
                <a:spcPct val="125000"/>
              </a:lnSpc>
            </a:pPr>
            <a:r>
              <a:rPr lang="zh-CN" altLang="en-US" sz="2000" dirty="0"/>
              <a:t>    流形学习的假设：如果数据的分布体现在高维空间中属于流形，那么它其实是分布在一个低维空间。一个简单的例子，如生活中看到的世界地图，它是根据现实中地球的表面转换而来的。</a:t>
            </a:r>
          </a:p>
        </p:txBody>
      </p:sp>
      <p:pic>
        <p:nvPicPr>
          <p:cNvPr id="5" name="图片 4">
            <a:extLst>
              <a:ext uri="{FF2B5EF4-FFF2-40B4-BE49-F238E27FC236}">
                <a16:creationId xmlns:a16="http://schemas.microsoft.com/office/drawing/2014/main" id="{3AF5F4D5-68D4-456F-A012-91E714F2E0F9}"/>
              </a:ext>
            </a:extLst>
          </p:cNvPr>
          <p:cNvPicPr>
            <a:picLocks noChangeAspect="1"/>
          </p:cNvPicPr>
          <p:nvPr/>
        </p:nvPicPr>
        <p:blipFill>
          <a:blip r:embed="rId2"/>
          <a:stretch>
            <a:fillRect/>
          </a:stretch>
        </p:blipFill>
        <p:spPr>
          <a:xfrm>
            <a:off x="2055326" y="3672062"/>
            <a:ext cx="8081348" cy="2745937"/>
          </a:xfrm>
          <a:prstGeom prst="rect">
            <a:avLst/>
          </a:prstGeom>
        </p:spPr>
      </p:pic>
    </p:spTree>
    <p:extLst>
      <p:ext uri="{BB962C8B-B14F-4D97-AF65-F5344CB8AC3E}">
        <p14:creationId xmlns:p14="http://schemas.microsoft.com/office/powerpoint/2010/main" val="29532867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63100"/>
            <a:ext cx="8063133" cy="669013"/>
          </a:xfrm>
        </p:spPr>
        <p:txBody>
          <a:bodyPr/>
          <a:lstStyle/>
          <a:p>
            <a:r>
              <a:rPr lang="zh-CN" altLang="en-US" dirty="0"/>
              <a:t>非线性降维：局部线性嵌入 </a:t>
            </a:r>
            <a:r>
              <a:rPr lang="en-US" altLang="zh-CN" dirty="0"/>
              <a:t>LLE</a:t>
            </a:r>
            <a:endParaRPr lang="zh-CN" altLang="en-US" dirty="0"/>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24</a:t>
            </a:fld>
            <a:endParaRPr lang="en-US" dirty="0">
              <a:solidFill>
                <a:prstClr val="white">
                  <a:lumMod val="50000"/>
                </a:prstClr>
              </a:solidFill>
            </a:endParaRPr>
          </a:p>
        </p:txBody>
      </p:sp>
      <p:sp>
        <p:nvSpPr>
          <p:cNvPr id="4" name="矩形 3">
            <a:extLst>
              <a:ext uri="{FF2B5EF4-FFF2-40B4-BE49-F238E27FC236}">
                <a16:creationId xmlns:a16="http://schemas.microsoft.com/office/drawing/2014/main" id="{AEC3281F-38DD-421F-B6E6-022CFF6568BC}"/>
              </a:ext>
            </a:extLst>
          </p:cNvPr>
          <p:cNvSpPr/>
          <p:nvPr/>
        </p:nvSpPr>
        <p:spPr>
          <a:xfrm>
            <a:off x="1024839" y="1329035"/>
            <a:ext cx="10142321" cy="972830"/>
          </a:xfrm>
          <a:prstGeom prst="rect">
            <a:avLst/>
          </a:prstGeom>
        </p:spPr>
        <p:txBody>
          <a:bodyPr wrap="square">
            <a:spAutoFit/>
          </a:bodyPr>
          <a:lstStyle/>
          <a:p>
            <a:pPr>
              <a:lnSpc>
                <a:spcPct val="125000"/>
              </a:lnSpc>
            </a:pPr>
            <a:r>
              <a:rPr lang="en-US" altLang="zh-CN" sz="2400" dirty="0"/>
              <a:t>    LLE</a:t>
            </a:r>
            <a:r>
              <a:rPr lang="zh-CN" altLang="en-US" sz="2400" dirty="0"/>
              <a:t>的思想是每个点都可以由与其相邻的多个点的线性组合来近似重构，投影后也要保持这个线性重构关系，即拥有相同的重构系数（权重）。</a:t>
            </a:r>
          </a:p>
        </p:txBody>
      </p:sp>
      <p:pic>
        <p:nvPicPr>
          <p:cNvPr id="5" name="图片 4">
            <a:extLst>
              <a:ext uri="{FF2B5EF4-FFF2-40B4-BE49-F238E27FC236}">
                <a16:creationId xmlns:a16="http://schemas.microsoft.com/office/drawing/2014/main" id="{B694252C-37D3-4E20-A1A1-BD9161BAED04}"/>
              </a:ext>
            </a:extLst>
          </p:cNvPr>
          <p:cNvPicPr/>
          <p:nvPr/>
        </p:nvPicPr>
        <p:blipFill>
          <a:blip r:embed="rId3"/>
          <a:stretch>
            <a:fillRect/>
          </a:stretch>
        </p:blipFill>
        <p:spPr>
          <a:xfrm>
            <a:off x="1024839" y="2498787"/>
            <a:ext cx="3949700" cy="3896113"/>
          </a:xfrm>
          <a:prstGeom prst="rect">
            <a:avLst/>
          </a:prstGeom>
        </p:spPr>
      </p:pic>
      <mc:AlternateContent xmlns:mc="http://schemas.openxmlformats.org/markup-compatibility/2006" xmlns:a14="http://schemas.microsoft.com/office/drawing/2010/main">
        <mc:Choice Requires="a14">
          <p:sp>
            <p:nvSpPr>
              <p:cNvPr id="6" name="矩形 5">
                <a:extLst>
                  <a:ext uri="{FF2B5EF4-FFF2-40B4-BE49-F238E27FC236}">
                    <a16:creationId xmlns:a16="http://schemas.microsoft.com/office/drawing/2014/main" id="{52BA74BD-5F6A-4EB4-9439-8098EE3BC77C}"/>
                  </a:ext>
                </a:extLst>
              </p:cNvPr>
              <p:cNvSpPr/>
              <p:nvPr/>
            </p:nvSpPr>
            <p:spPr>
              <a:xfrm>
                <a:off x="5686424" y="3072326"/>
                <a:ext cx="5627951" cy="890500"/>
              </a:xfrm>
              <a:prstGeom prst="rect">
                <a:avLst/>
              </a:prstGeom>
            </p:spPr>
            <p:txBody>
              <a:bodyPr wrap="none">
                <a:spAutoFit/>
              </a:bodyPr>
              <a:lstStyle/>
              <a:p>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a:t>
                </a:r>
                <a:r>
                  <a:rPr lang="zh-CN" altLang="en-US"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左</a:t>
                </a: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图中的点</a:t>
                </a:r>
                <a14:m>
                  <m:oMath xmlns:m="http://schemas.openxmlformats.org/officeDocument/2006/math">
                    <m:acc>
                      <m:accPr>
                        <m:chr m:val="⃗"/>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𝑥</m:t>
                            </m:r>
                          </m:e>
                          <m:sub>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𝑖</m:t>
                            </m:r>
                          </m:sub>
                        </m:sSub>
                      </m:e>
                    </m:acc>
                  </m:oMath>
                </a14:m>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，它的一个邻居是</a:t>
                </a:r>
                <a14:m>
                  <m:oMath xmlns:m="http://schemas.openxmlformats.org/officeDocument/2006/math">
                    <m:acc>
                      <m:accPr>
                        <m:chr m:val="⃗"/>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𝑥</m:t>
                            </m:r>
                          </m:e>
                          <m:sub>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𝑗</m:t>
                            </m:r>
                          </m:sub>
                        </m:sSub>
                      </m:e>
                    </m:acc>
                  </m:oMath>
                </a14:m>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两者间的权重为</a:t>
                </a:r>
                <a14:m>
                  <m:oMath xmlns:m="http://schemas.openxmlformats.org/officeDocument/2006/math">
                    <m:sSub>
                      <m:sSubPr>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𝑤</m:t>
                        </m:r>
                      </m:e>
                      <m:sub>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𝑖𝑗</m:t>
                        </m:r>
                      </m:sub>
                    </m:sSub>
                  </m:oMath>
                </a14:m>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。完整表示即：</a:t>
                </a:r>
                <a:endParaRPr lang="zh-CN" altLang="en-US" sz="2400" dirty="0"/>
              </a:p>
            </p:txBody>
          </p:sp>
        </mc:Choice>
        <mc:Fallback xmlns="">
          <p:sp>
            <p:nvSpPr>
              <p:cNvPr id="6" name="矩形 5">
                <a:extLst>
                  <a:ext uri="{FF2B5EF4-FFF2-40B4-BE49-F238E27FC236}">
                    <a16:creationId xmlns:a16="http://schemas.microsoft.com/office/drawing/2014/main" id="{52BA74BD-5F6A-4EB4-9439-8098EE3BC77C}"/>
                  </a:ext>
                </a:extLst>
              </p:cNvPr>
              <p:cNvSpPr>
                <a:spLocks noRot="1" noChangeAspect="1" noMove="1" noResize="1" noEditPoints="1" noAdjustHandles="1" noChangeArrowheads="1" noChangeShapeType="1" noTextEdit="1"/>
              </p:cNvSpPr>
              <p:nvPr/>
            </p:nvSpPr>
            <p:spPr>
              <a:xfrm>
                <a:off x="5686424" y="3072326"/>
                <a:ext cx="5627951" cy="890500"/>
              </a:xfrm>
              <a:prstGeom prst="rect">
                <a:avLst/>
              </a:prstGeom>
              <a:blipFill>
                <a:blip r:embed="rId4"/>
                <a:stretch>
                  <a:fillRect l="-1733" t="-7534" r="-650" b="-8904"/>
                </a:stretch>
              </a:blipFill>
            </p:spPr>
            <p:txBody>
              <a:bodyPr/>
              <a:lstStyle/>
              <a:p>
                <a:r>
                  <a:rPr lang="zh-CN" altLang="en-US">
                    <a:noFill/>
                  </a:rPr>
                  <a:t> </a:t>
                </a:r>
              </a:p>
            </p:txBody>
          </p:sp>
        </mc:Fallback>
      </mc:AlternateContent>
      <p:graphicFrame>
        <p:nvGraphicFramePr>
          <p:cNvPr id="7" name="对象 6">
            <a:extLst>
              <a:ext uri="{FF2B5EF4-FFF2-40B4-BE49-F238E27FC236}">
                <a16:creationId xmlns:a16="http://schemas.microsoft.com/office/drawing/2014/main" id="{BDA958B0-9478-4850-8370-628449818AC8}"/>
              </a:ext>
            </a:extLst>
          </p:cNvPr>
          <p:cNvGraphicFramePr>
            <a:graphicFrameLocks noChangeAspect="1"/>
          </p:cNvGraphicFramePr>
          <p:nvPr>
            <p:extLst>
              <p:ext uri="{D42A27DB-BD31-4B8C-83A1-F6EECF244321}">
                <p14:modId xmlns:p14="http://schemas.microsoft.com/office/powerpoint/2010/main" val="3377033524"/>
              </p:ext>
            </p:extLst>
          </p:nvPr>
        </p:nvGraphicFramePr>
        <p:xfrm>
          <a:off x="6979072" y="4256343"/>
          <a:ext cx="2672506" cy="1272622"/>
        </p:xfrm>
        <a:graphic>
          <a:graphicData uri="http://schemas.openxmlformats.org/presentationml/2006/ole">
            <mc:AlternateContent xmlns:mc="http://schemas.openxmlformats.org/markup-compatibility/2006">
              <mc:Choice xmlns:v="urn:schemas-microsoft-com:vml" Requires="v">
                <p:oleObj spid="_x0000_s11273" name="Equation" r:id="rId5" imgW="800211" imgH="380907" progId="Equation.DSMT4">
                  <p:embed/>
                </p:oleObj>
              </mc:Choice>
              <mc:Fallback>
                <p:oleObj name="Equation" r:id="rId5" imgW="800211" imgH="380907" progId="Equation.DSMT4">
                  <p:embed/>
                  <p:pic>
                    <p:nvPicPr>
                      <p:cNvPr id="0" name=""/>
                      <p:cNvPicPr/>
                      <p:nvPr/>
                    </p:nvPicPr>
                    <p:blipFill>
                      <a:blip r:embed="rId6"/>
                      <a:stretch>
                        <a:fillRect/>
                      </a:stretch>
                    </p:blipFill>
                    <p:spPr>
                      <a:xfrm>
                        <a:off x="6979072" y="4256343"/>
                        <a:ext cx="2672506" cy="1272622"/>
                      </a:xfrm>
                      <a:prstGeom prst="rect">
                        <a:avLst/>
                      </a:prstGeom>
                    </p:spPr>
                  </p:pic>
                </p:oleObj>
              </mc:Fallback>
            </mc:AlternateContent>
          </a:graphicData>
        </a:graphic>
      </p:graphicFrame>
    </p:spTree>
    <p:extLst>
      <p:ext uri="{BB962C8B-B14F-4D97-AF65-F5344CB8AC3E}">
        <p14:creationId xmlns:p14="http://schemas.microsoft.com/office/powerpoint/2010/main" val="30531521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63100"/>
            <a:ext cx="4253133" cy="669013"/>
          </a:xfrm>
        </p:spPr>
        <p:txBody>
          <a:bodyPr/>
          <a:lstStyle/>
          <a:p>
            <a:r>
              <a:rPr lang="en-US" altLang="zh-CN" dirty="0"/>
              <a:t>LLE</a:t>
            </a:r>
            <a:endParaRPr lang="zh-CN" altLang="en-US" dirty="0"/>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25</a:t>
            </a:fld>
            <a:endParaRPr lang="en-US" dirty="0">
              <a:solidFill>
                <a:prstClr val="white">
                  <a:lumMod val="50000"/>
                </a:prstClr>
              </a:solidFill>
            </a:endParaRPr>
          </a:p>
        </p:txBody>
      </p:sp>
      <p:sp>
        <p:nvSpPr>
          <p:cNvPr id="4" name="矩形 3">
            <a:extLst>
              <a:ext uri="{FF2B5EF4-FFF2-40B4-BE49-F238E27FC236}">
                <a16:creationId xmlns:a16="http://schemas.microsoft.com/office/drawing/2014/main" id="{D86EAFF8-CB79-490F-B026-A6EB851EFD9B}"/>
              </a:ext>
            </a:extLst>
          </p:cNvPr>
          <p:cNvSpPr/>
          <p:nvPr/>
        </p:nvSpPr>
        <p:spPr>
          <a:xfrm>
            <a:off x="679132" y="1491734"/>
            <a:ext cx="4493538" cy="461665"/>
          </a:xfrm>
          <a:prstGeom prst="rect">
            <a:avLst/>
          </a:prstGeom>
        </p:spPr>
        <p:txBody>
          <a:bodyPr wrap="none">
            <a:spAutoFit/>
          </a:bodyPr>
          <a:lstStyle/>
          <a:p>
            <a:r>
              <a:rPr lang="zh-CN" altLang="en-US" sz="2400" dirty="0"/>
              <a:t>权重通过最小化重构误差确定：</a:t>
            </a:r>
          </a:p>
        </p:txBody>
      </p:sp>
      <p:graphicFrame>
        <p:nvGraphicFramePr>
          <p:cNvPr id="5" name="对象 4">
            <a:extLst>
              <a:ext uri="{FF2B5EF4-FFF2-40B4-BE49-F238E27FC236}">
                <a16:creationId xmlns:a16="http://schemas.microsoft.com/office/drawing/2014/main" id="{C3B61842-2EE0-44A1-8AD7-4BF8D42DA878}"/>
              </a:ext>
            </a:extLst>
          </p:cNvPr>
          <p:cNvGraphicFramePr>
            <a:graphicFrameLocks noChangeAspect="1"/>
          </p:cNvGraphicFramePr>
          <p:nvPr>
            <p:extLst>
              <p:ext uri="{D42A27DB-BD31-4B8C-83A1-F6EECF244321}">
                <p14:modId xmlns:p14="http://schemas.microsoft.com/office/powerpoint/2010/main" val="2343587536"/>
              </p:ext>
            </p:extLst>
          </p:nvPr>
        </p:nvGraphicFramePr>
        <p:xfrm>
          <a:off x="973225" y="2517490"/>
          <a:ext cx="3532100" cy="1823019"/>
        </p:xfrm>
        <a:graphic>
          <a:graphicData uri="http://schemas.openxmlformats.org/presentationml/2006/ole">
            <mc:AlternateContent xmlns:mc="http://schemas.openxmlformats.org/markup-compatibility/2006">
              <mc:Choice xmlns:v="urn:schemas-microsoft-com:vml" Requires="v">
                <p:oleObj spid="_x0000_s12304" name="Equation" r:id="rId3" imgW="1476232" imgH="762173" progId="Equation.DSMT4">
                  <p:embed/>
                </p:oleObj>
              </mc:Choice>
              <mc:Fallback>
                <p:oleObj name="Equation" r:id="rId3" imgW="1476232" imgH="762173" progId="Equation.DSMT4">
                  <p:embed/>
                  <p:pic>
                    <p:nvPicPr>
                      <p:cNvPr id="0" name=""/>
                      <p:cNvPicPr/>
                      <p:nvPr/>
                    </p:nvPicPr>
                    <p:blipFill>
                      <a:blip r:embed="rId4"/>
                      <a:stretch>
                        <a:fillRect/>
                      </a:stretch>
                    </p:blipFill>
                    <p:spPr>
                      <a:xfrm>
                        <a:off x="973225" y="2517490"/>
                        <a:ext cx="3532100" cy="1823019"/>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6" name="矩形 5">
                <a:extLst>
                  <a:ext uri="{FF2B5EF4-FFF2-40B4-BE49-F238E27FC236}">
                    <a16:creationId xmlns:a16="http://schemas.microsoft.com/office/drawing/2014/main" id="{32640724-D95A-4FAA-9C96-A0CD677544EC}"/>
                  </a:ext>
                </a:extLst>
              </p:cNvPr>
              <p:cNvSpPr/>
              <p:nvPr/>
            </p:nvSpPr>
            <p:spPr>
              <a:xfrm>
                <a:off x="6257925" y="1491734"/>
                <a:ext cx="4493538" cy="1434495"/>
              </a:xfrm>
              <a:prstGeom prst="rect">
                <a:avLst/>
              </a:prstGeom>
            </p:spPr>
            <p:txBody>
              <a:bodyPr wrap="square">
                <a:spAutoFit/>
              </a:bodyPr>
              <a:lstStyle/>
              <a:p>
                <a:pPr>
                  <a:lnSpc>
                    <a:spcPct val="125000"/>
                  </a:lnSpc>
                </a:pPr>
                <a:r>
                  <a:rPr lang="zh-CN" altLang="en-US" sz="2400" dirty="0"/>
                  <a:t>    权重确定后再做降维（假设转换后成为</a:t>
                </a:r>
                <a14:m>
                  <m:oMath xmlns:m="http://schemas.openxmlformats.org/officeDocument/2006/math">
                    <m:acc>
                      <m:accPr>
                        <m:chr m:val="⃗"/>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𝑧</m:t>
                        </m:r>
                      </m:e>
                    </m:acc>
                  </m:oMath>
                </a14:m>
                <a:r>
                  <a:rPr lang="zh-CN" altLang="en-US" sz="2400" dirty="0"/>
                  <a:t>），条件是保持权重不变，然后仍然需要最小化误差：</a:t>
                </a:r>
              </a:p>
            </p:txBody>
          </p:sp>
        </mc:Choice>
        <mc:Fallback xmlns="">
          <p:sp>
            <p:nvSpPr>
              <p:cNvPr id="6" name="矩形 5">
                <a:extLst>
                  <a:ext uri="{FF2B5EF4-FFF2-40B4-BE49-F238E27FC236}">
                    <a16:creationId xmlns:a16="http://schemas.microsoft.com/office/drawing/2014/main" id="{32640724-D95A-4FAA-9C96-A0CD677544EC}"/>
                  </a:ext>
                </a:extLst>
              </p:cNvPr>
              <p:cNvSpPr>
                <a:spLocks noRot="1" noChangeAspect="1" noMove="1" noResize="1" noEditPoints="1" noAdjustHandles="1" noChangeArrowheads="1" noChangeShapeType="1" noTextEdit="1"/>
              </p:cNvSpPr>
              <p:nvPr/>
            </p:nvSpPr>
            <p:spPr>
              <a:xfrm>
                <a:off x="6257925" y="1491734"/>
                <a:ext cx="4493538" cy="1434495"/>
              </a:xfrm>
              <a:prstGeom prst="rect">
                <a:avLst/>
              </a:prstGeom>
              <a:blipFill>
                <a:blip r:embed="rId5"/>
                <a:stretch>
                  <a:fillRect l="-2171" r="-7870" b="-8936"/>
                </a:stretch>
              </a:blipFill>
            </p:spPr>
            <p:txBody>
              <a:bodyPr/>
              <a:lstStyle/>
              <a:p>
                <a:r>
                  <a:rPr lang="zh-CN" altLang="en-US">
                    <a:noFill/>
                  </a:rPr>
                  <a:t> </a:t>
                </a:r>
              </a:p>
            </p:txBody>
          </p:sp>
        </mc:Fallback>
      </mc:AlternateContent>
      <p:graphicFrame>
        <p:nvGraphicFramePr>
          <p:cNvPr id="7" name="对象 6">
            <a:extLst>
              <a:ext uri="{FF2B5EF4-FFF2-40B4-BE49-F238E27FC236}">
                <a16:creationId xmlns:a16="http://schemas.microsoft.com/office/drawing/2014/main" id="{EA7C1E97-C81A-49BA-9D78-2443F88F96B1}"/>
              </a:ext>
            </a:extLst>
          </p:cNvPr>
          <p:cNvGraphicFramePr>
            <a:graphicFrameLocks noChangeAspect="1"/>
          </p:cNvGraphicFramePr>
          <p:nvPr>
            <p:extLst>
              <p:ext uri="{D42A27DB-BD31-4B8C-83A1-F6EECF244321}">
                <p14:modId xmlns:p14="http://schemas.microsoft.com/office/powerpoint/2010/main" val="3835078058"/>
              </p:ext>
            </p:extLst>
          </p:nvPr>
        </p:nvGraphicFramePr>
        <p:xfrm>
          <a:off x="6853238" y="3141662"/>
          <a:ext cx="3320453" cy="915987"/>
        </p:xfrm>
        <a:graphic>
          <a:graphicData uri="http://schemas.openxmlformats.org/presentationml/2006/ole">
            <mc:AlternateContent xmlns:mc="http://schemas.openxmlformats.org/markup-compatibility/2006">
              <mc:Choice xmlns:v="urn:schemas-microsoft-com:vml" Requires="v">
                <p:oleObj spid="_x0000_s12305" name="Equation" r:id="rId6" imgW="1380840" imgH="380907" progId="Equation.DSMT4">
                  <p:embed/>
                </p:oleObj>
              </mc:Choice>
              <mc:Fallback>
                <p:oleObj name="Equation" r:id="rId6" imgW="1380840" imgH="380907" progId="Equation.DSMT4">
                  <p:embed/>
                  <p:pic>
                    <p:nvPicPr>
                      <p:cNvPr id="0" name=""/>
                      <p:cNvPicPr/>
                      <p:nvPr/>
                    </p:nvPicPr>
                    <p:blipFill>
                      <a:blip r:embed="rId7"/>
                      <a:stretch>
                        <a:fillRect/>
                      </a:stretch>
                    </p:blipFill>
                    <p:spPr>
                      <a:xfrm>
                        <a:off x="6853238" y="3141662"/>
                        <a:ext cx="3320453" cy="915987"/>
                      </a:xfrm>
                      <a:prstGeom prst="rect">
                        <a:avLst/>
                      </a:prstGeom>
                    </p:spPr>
                  </p:pic>
                </p:oleObj>
              </mc:Fallback>
            </mc:AlternateContent>
          </a:graphicData>
        </a:graphic>
      </p:graphicFrame>
      <p:sp>
        <p:nvSpPr>
          <p:cNvPr id="8" name="矩形 7">
            <a:extLst>
              <a:ext uri="{FF2B5EF4-FFF2-40B4-BE49-F238E27FC236}">
                <a16:creationId xmlns:a16="http://schemas.microsoft.com/office/drawing/2014/main" id="{CA5B86B5-65EB-47D4-8DC2-679FF8920FC9}"/>
              </a:ext>
            </a:extLst>
          </p:cNvPr>
          <p:cNvSpPr/>
          <p:nvPr/>
        </p:nvSpPr>
        <p:spPr>
          <a:xfrm>
            <a:off x="973225" y="4673767"/>
            <a:ext cx="10706101" cy="461665"/>
          </a:xfrm>
          <a:prstGeom prst="rect">
            <a:avLst/>
          </a:prstGeom>
        </p:spPr>
        <p:txBody>
          <a:bodyPr wrap="square">
            <a:spAutoFit/>
          </a:bodyPr>
          <a:lstStyle/>
          <a:p>
            <a:r>
              <a:rPr lang="zh-CN" altLang="en-US" sz="2400" dirty="0">
                <a:solidFill>
                  <a:srgbClr val="FF0000"/>
                </a:solidFill>
              </a:rPr>
              <a:t>注意，</a:t>
            </a:r>
            <a:r>
              <a:rPr lang="en-US" altLang="zh-CN" sz="2400" dirty="0">
                <a:solidFill>
                  <a:srgbClr val="FF0000"/>
                </a:solidFill>
              </a:rPr>
              <a:t>LLE</a:t>
            </a:r>
            <a:r>
              <a:rPr lang="zh-CN" altLang="en-US" sz="2400" dirty="0">
                <a:solidFill>
                  <a:srgbClr val="FF0000"/>
                </a:solidFill>
              </a:rPr>
              <a:t>没有明确要求降维用的方法，仅仅是规定了降维前后的约束条件。</a:t>
            </a:r>
          </a:p>
        </p:txBody>
      </p:sp>
    </p:spTree>
    <p:extLst>
      <p:ext uri="{BB962C8B-B14F-4D97-AF65-F5344CB8AC3E}">
        <p14:creationId xmlns:p14="http://schemas.microsoft.com/office/powerpoint/2010/main" val="27340570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63100"/>
            <a:ext cx="9310908" cy="669013"/>
          </a:xfrm>
        </p:spPr>
        <p:txBody>
          <a:bodyPr/>
          <a:lstStyle/>
          <a:p>
            <a:r>
              <a:rPr lang="zh-CN" altLang="en-US" dirty="0"/>
              <a:t>非线性降维：拉普拉斯特征映射 </a:t>
            </a:r>
            <a:r>
              <a:rPr lang="en-US" altLang="zh-CN" dirty="0"/>
              <a:t>LE</a:t>
            </a:r>
            <a:endParaRPr lang="zh-CN" altLang="en-US" dirty="0"/>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26</a:t>
            </a:fld>
            <a:endParaRPr lang="en-US" dirty="0">
              <a:solidFill>
                <a:prstClr val="white">
                  <a:lumMod val="50000"/>
                </a:prstClr>
              </a:solidFill>
            </a:endParaRPr>
          </a:p>
        </p:txBody>
      </p:sp>
      <p:sp>
        <p:nvSpPr>
          <p:cNvPr id="6" name="矩形 5">
            <a:extLst>
              <a:ext uri="{FF2B5EF4-FFF2-40B4-BE49-F238E27FC236}">
                <a16:creationId xmlns:a16="http://schemas.microsoft.com/office/drawing/2014/main" id="{9EF8B677-0E89-45EA-965B-0EC2E5472FDE}"/>
              </a:ext>
            </a:extLst>
          </p:cNvPr>
          <p:cNvSpPr/>
          <p:nvPr/>
        </p:nvSpPr>
        <p:spPr>
          <a:xfrm>
            <a:off x="1339398" y="1352461"/>
            <a:ext cx="9513204" cy="1210844"/>
          </a:xfrm>
          <a:prstGeom prst="rect">
            <a:avLst/>
          </a:prstGeom>
        </p:spPr>
        <p:txBody>
          <a:bodyPr wrap="square">
            <a:spAutoFit/>
          </a:bodyPr>
          <a:lstStyle/>
          <a:p>
            <a:pPr>
              <a:lnSpc>
                <a:spcPct val="125000"/>
              </a:lnSpc>
            </a:pPr>
            <a:r>
              <a:rPr lang="en-US" altLang="zh-CN" sz="2000" dirty="0"/>
              <a:t>LE</a:t>
            </a:r>
            <a:r>
              <a:rPr lang="zh-CN" altLang="en-US" sz="2000" dirty="0"/>
              <a:t>是基于图论的方法，它根据数据去构造带权重的图，然后计算图的拉普拉斯矩阵，对该矩阵进行特征分解得到降维的结果，要求投影后仍然保持数据在高维空间中的相对距离信息。</a:t>
            </a:r>
          </a:p>
        </p:txBody>
      </p:sp>
      <mc:AlternateContent xmlns:mc="http://schemas.openxmlformats.org/markup-compatibility/2006" xmlns:a14="http://schemas.microsoft.com/office/drawing/2010/main">
        <mc:Choice Requires="a14">
          <p:sp>
            <p:nvSpPr>
              <p:cNvPr id="7" name="矩形 6">
                <a:extLst>
                  <a:ext uri="{FF2B5EF4-FFF2-40B4-BE49-F238E27FC236}">
                    <a16:creationId xmlns:a16="http://schemas.microsoft.com/office/drawing/2014/main" id="{7617D37F-5D8C-4846-85FA-D6EA26145A30}"/>
                  </a:ext>
                </a:extLst>
              </p:cNvPr>
              <p:cNvSpPr/>
              <p:nvPr/>
            </p:nvSpPr>
            <p:spPr>
              <a:xfrm>
                <a:off x="1339398" y="2731120"/>
                <a:ext cx="9513203" cy="860748"/>
              </a:xfrm>
              <a:prstGeom prst="rect">
                <a:avLst/>
              </a:prstGeom>
            </p:spPr>
            <p:txBody>
              <a:bodyPr wrap="square">
                <a:spAutoFit/>
              </a:bodyPr>
              <a:lstStyle/>
              <a:p>
                <a:pPr indent="266700" algn="just">
                  <a:spcAft>
                    <a:spcPts val="0"/>
                  </a:spcAft>
                </a:pP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建图的方法通常是这样的，定义</a:t>
                </a:r>
                <a14:m>
                  <m:oMath xmlns:m="http://schemas.openxmlformats.org/officeDocument/2006/math">
                    <m:acc>
                      <m:accPr>
                        <m:chr m:val="⃗"/>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𝑥</m:t>
                            </m:r>
                          </m:e>
                          <m:sub>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𝑖</m:t>
                            </m:r>
                          </m:sub>
                        </m:sSub>
                      </m:e>
                    </m:acc>
                    <m:r>
                      <a:rPr lang="zh-CN" altLang="zh-CN" sz="2400"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acc>
                      <m:accPr>
                        <m:chr m:val="⃗"/>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𝑥</m:t>
                            </m:r>
                          </m:e>
                          <m:sub>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𝑗</m:t>
                            </m:r>
                          </m:sub>
                        </m:sSub>
                      </m:e>
                    </m:acc>
                  </m:oMath>
                </a14:m>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之间的相似度</a:t>
                </a:r>
                <a14:m>
                  <m:oMath xmlns:m="http://schemas.openxmlformats.org/officeDocument/2006/math">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𝑆</m:t>
                    </m:r>
                    <m:r>
                      <a:rPr lang="en-US" altLang="zh-CN" sz="2400"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acc>
                      <m:accPr>
                        <m:chr m:val="⃗"/>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𝑥</m:t>
                            </m:r>
                          </m:e>
                          <m:sub>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𝑖</m:t>
                            </m:r>
                          </m:sub>
                        </m:sSub>
                      </m:e>
                    </m:acc>
                    <m:r>
                      <a:rPr lang="en-US" altLang="zh-CN" sz="2400"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acc>
                      <m:accPr>
                        <m:chr m:val="⃗"/>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𝑥</m:t>
                            </m:r>
                          </m:e>
                          <m:sub>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𝑗</m:t>
                            </m:r>
                          </m:sub>
                        </m:sSub>
                      </m:e>
                    </m:acc>
                    <m:r>
                      <a:rPr lang="en-US" altLang="zh-CN" sz="2400"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oMath>
                </a14:m>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的计算方式，然后根据</a:t>
                </a:r>
                <a:r>
                  <a:rPr lang="en-US" altLang="zh-CN" sz="2400" kern="0" dirty="0">
                    <a:solidFill>
                      <a:srgbClr val="000000"/>
                    </a:solidFill>
                    <a:latin typeface="Times New Roman" panose="02020603050405020304" pitchFamily="18" charset="0"/>
                    <a:ea typeface="宋体" panose="02010600030101010101" pitchFamily="2" charset="-122"/>
                    <a:cs typeface="宋体" panose="02010600030101010101" pitchFamily="2" charset="-122"/>
                  </a:rPr>
                  <a:t>K-</a:t>
                </a: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最近邻算法或</a:t>
                </a:r>
                <a:r>
                  <a:rPr lang="en-US" altLang="zh-CN" sz="2400" kern="0" dirty="0">
                    <a:solidFill>
                      <a:srgbClr val="000000"/>
                    </a:solidFill>
                    <a:latin typeface="Times New Roman" panose="02020603050405020304" pitchFamily="18" charset="0"/>
                    <a:ea typeface="宋体" panose="02010600030101010101" pitchFamily="2" charset="-122"/>
                    <a:cs typeface="宋体" panose="02010600030101010101" pitchFamily="2" charset="-122"/>
                  </a:rPr>
                  <a:t>e-</a:t>
                </a: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邻居算法去构造图。</a:t>
                </a:r>
                <a:endParaRPr lang="zh-CN" altLang="zh-CN" sz="2400" kern="100" dirty="0">
                  <a:latin typeface="宋体" panose="02010600030101010101" pitchFamily="2" charset="-122"/>
                  <a:ea typeface="宋体" panose="02010600030101010101" pitchFamily="2" charset="-122"/>
                  <a:cs typeface="宋体" panose="02010600030101010101" pitchFamily="2" charset="-122"/>
                </a:endParaRPr>
              </a:p>
            </p:txBody>
          </p:sp>
        </mc:Choice>
        <mc:Fallback xmlns="">
          <p:sp>
            <p:nvSpPr>
              <p:cNvPr id="7" name="矩形 6">
                <a:extLst>
                  <a:ext uri="{FF2B5EF4-FFF2-40B4-BE49-F238E27FC236}">
                    <a16:creationId xmlns:a16="http://schemas.microsoft.com/office/drawing/2014/main" id="{7617D37F-5D8C-4846-85FA-D6EA26145A30}"/>
                  </a:ext>
                </a:extLst>
              </p:cNvPr>
              <p:cNvSpPr>
                <a:spLocks noRot="1" noChangeAspect="1" noMove="1" noResize="1" noEditPoints="1" noAdjustHandles="1" noChangeArrowheads="1" noChangeShapeType="1" noTextEdit="1"/>
              </p:cNvSpPr>
              <p:nvPr/>
            </p:nvSpPr>
            <p:spPr>
              <a:xfrm>
                <a:off x="1339398" y="2731120"/>
                <a:ext cx="9513203" cy="860748"/>
              </a:xfrm>
              <a:prstGeom prst="rect">
                <a:avLst/>
              </a:prstGeom>
              <a:blipFill>
                <a:blip r:embed="rId3"/>
                <a:stretch>
                  <a:fillRect l="-1026" t="-7801" r="-962" b="-16312"/>
                </a:stretch>
              </a:blipFill>
            </p:spPr>
            <p:txBody>
              <a:bodyPr/>
              <a:lstStyle/>
              <a:p>
                <a:r>
                  <a:rPr lang="zh-CN" altLang="en-US">
                    <a:noFill/>
                  </a:rPr>
                  <a:t> </a:t>
                </a:r>
              </a:p>
            </p:txBody>
          </p:sp>
        </mc:Fallback>
      </mc:AlternateContent>
      <p:pic>
        <p:nvPicPr>
          <p:cNvPr id="8" name="图片 7">
            <a:extLst>
              <a:ext uri="{FF2B5EF4-FFF2-40B4-BE49-F238E27FC236}">
                <a16:creationId xmlns:a16="http://schemas.microsoft.com/office/drawing/2014/main" id="{8A9911AF-8647-4D37-B6D8-49BD6DD4775F}"/>
              </a:ext>
            </a:extLst>
          </p:cNvPr>
          <p:cNvPicPr/>
          <p:nvPr/>
        </p:nvPicPr>
        <p:blipFill>
          <a:blip r:embed="rId4"/>
          <a:stretch>
            <a:fillRect/>
          </a:stretch>
        </p:blipFill>
        <p:spPr>
          <a:xfrm>
            <a:off x="338137" y="3952762"/>
            <a:ext cx="6786563" cy="2333738"/>
          </a:xfrm>
          <a:prstGeom prst="rect">
            <a:avLst/>
          </a:prstGeom>
        </p:spPr>
      </p:pic>
      <p:sp>
        <p:nvSpPr>
          <p:cNvPr id="9" name="矩形 8">
            <a:extLst>
              <a:ext uri="{FF2B5EF4-FFF2-40B4-BE49-F238E27FC236}">
                <a16:creationId xmlns:a16="http://schemas.microsoft.com/office/drawing/2014/main" id="{A9C94A5F-4A46-4ED7-8695-2EF0CA41F232}"/>
              </a:ext>
            </a:extLst>
          </p:cNvPr>
          <p:cNvSpPr/>
          <p:nvPr/>
        </p:nvSpPr>
        <p:spPr>
          <a:xfrm>
            <a:off x="7523038" y="3952762"/>
            <a:ext cx="4668962" cy="707886"/>
          </a:xfrm>
          <a:prstGeom prst="rect">
            <a:avLst/>
          </a:prstGeom>
        </p:spPr>
        <p:txBody>
          <a:bodyPr wrap="square">
            <a:spAutoFit/>
          </a:bodyPr>
          <a:lstStyle/>
          <a:p>
            <a:r>
              <a:rPr lang="zh-CN" altLang="en-US" sz="2000" dirty="0"/>
              <a:t>常用的相似度的计算方式是</a:t>
            </a:r>
            <a:endParaRPr lang="en-US" altLang="zh-CN" sz="2000" dirty="0"/>
          </a:p>
          <a:p>
            <a:r>
              <a:rPr lang="zh-CN" altLang="en-US" sz="2000" dirty="0"/>
              <a:t>高斯径向基函数（</a:t>
            </a:r>
            <a:r>
              <a:rPr lang="en-US" altLang="zh-CN" sz="2000" dirty="0"/>
              <a:t>γ</a:t>
            </a:r>
            <a:r>
              <a:rPr lang="zh-CN" altLang="en-US" sz="2000" dirty="0"/>
              <a:t>是超参数）：</a:t>
            </a:r>
          </a:p>
        </p:txBody>
      </p:sp>
      <p:graphicFrame>
        <p:nvGraphicFramePr>
          <p:cNvPr id="10" name="对象 9">
            <a:extLst>
              <a:ext uri="{FF2B5EF4-FFF2-40B4-BE49-F238E27FC236}">
                <a16:creationId xmlns:a16="http://schemas.microsoft.com/office/drawing/2014/main" id="{60F94288-9F1A-4050-9537-C6FF60962F20}"/>
              </a:ext>
            </a:extLst>
          </p:cNvPr>
          <p:cNvGraphicFramePr>
            <a:graphicFrameLocks noChangeAspect="1"/>
          </p:cNvGraphicFramePr>
          <p:nvPr>
            <p:extLst>
              <p:ext uri="{D42A27DB-BD31-4B8C-83A1-F6EECF244321}">
                <p14:modId xmlns:p14="http://schemas.microsoft.com/office/powerpoint/2010/main" val="90858020"/>
              </p:ext>
            </p:extLst>
          </p:nvPr>
        </p:nvGraphicFramePr>
        <p:xfrm>
          <a:off x="7523038" y="4866163"/>
          <a:ext cx="3762612" cy="933361"/>
        </p:xfrm>
        <a:graphic>
          <a:graphicData uri="http://schemas.openxmlformats.org/presentationml/2006/ole">
            <mc:AlternateContent xmlns:mc="http://schemas.openxmlformats.org/markup-compatibility/2006">
              <mc:Choice xmlns:v="urn:schemas-microsoft-com:vml" Requires="v">
                <p:oleObj spid="_x0000_s13321" name="Equation" r:id="rId5" imgW="1228574" imgH="304941" progId="Equation.DSMT4">
                  <p:embed/>
                </p:oleObj>
              </mc:Choice>
              <mc:Fallback>
                <p:oleObj name="Equation" r:id="rId5" imgW="1228574" imgH="304941" progId="Equation.DSMT4">
                  <p:embed/>
                  <p:pic>
                    <p:nvPicPr>
                      <p:cNvPr id="0" name=""/>
                      <p:cNvPicPr/>
                      <p:nvPr/>
                    </p:nvPicPr>
                    <p:blipFill>
                      <a:blip r:embed="rId6"/>
                      <a:stretch>
                        <a:fillRect/>
                      </a:stretch>
                    </p:blipFill>
                    <p:spPr>
                      <a:xfrm>
                        <a:off x="7523038" y="4866163"/>
                        <a:ext cx="3762612" cy="933361"/>
                      </a:xfrm>
                      <a:prstGeom prst="rect">
                        <a:avLst/>
                      </a:prstGeom>
                    </p:spPr>
                  </p:pic>
                </p:oleObj>
              </mc:Fallback>
            </mc:AlternateContent>
          </a:graphicData>
        </a:graphic>
      </p:graphicFrame>
    </p:spTree>
    <p:extLst>
      <p:ext uri="{BB962C8B-B14F-4D97-AF65-F5344CB8AC3E}">
        <p14:creationId xmlns:p14="http://schemas.microsoft.com/office/powerpoint/2010/main" val="14483350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63100"/>
            <a:ext cx="4253133" cy="669013"/>
          </a:xfrm>
        </p:spPr>
        <p:txBody>
          <a:bodyPr/>
          <a:lstStyle/>
          <a:p>
            <a:r>
              <a:rPr lang="en-US" altLang="zh-CN" dirty="0"/>
              <a:t>LE</a:t>
            </a:r>
            <a:endParaRPr lang="zh-CN" altLang="en-US" dirty="0"/>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27</a:t>
            </a:fld>
            <a:endParaRPr lang="en-US" dirty="0">
              <a:solidFill>
                <a:prstClr val="white">
                  <a:lumMod val="50000"/>
                </a:prstClr>
              </a:solidFill>
            </a:endParaRPr>
          </a:p>
        </p:txBody>
      </p:sp>
      <mc:AlternateContent xmlns:mc="http://schemas.openxmlformats.org/markup-compatibility/2006" xmlns:a14="http://schemas.microsoft.com/office/drawing/2010/main">
        <mc:Choice Requires="a14">
          <p:sp>
            <p:nvSpPr>
              <p:cNvPr id="4" name="矩形 3">
                <a:extLst>
                  <a:ext uri="{FF2B5EF4-FFF2-40B4-BE49-F238E27FC236}">
                    <a16:creationId xmlns:a16="http://schemas.microsoft.com/office/drawing/2014/main" id="{CD32FCDA-2B49-4ECE-A203-13BA1D78DA1F}"/>
                  </a:ext>
                </a:extLst>
              </p:cNvPr>
              <p:cNvSpPr/>
              <p:nvPr/>
            </p:nvSpPr>
            <p:spPr>
              <a:xfrm>
                <a:off x="1627597" y="1228609"/>
                <a:ext cx="8936805" cy="491417"/>
              </a:xfrm>
              <a:prstGeom prst="rect">
                <a:avLst/>
              </a:prstGeom>
            </p:spPr>
            <p:txBody>
              <a:bodyPr wrap="none">
                <a:spAutoFit/>
              </a:bodyPr>
              <a:lstStyle/>
              <a:p>
                <a:pPr indent="266700" algn="just">
                  <a:spcAft>
                    <a:spcPts val="0"/>
                  </a:spcAft>
                </a:pP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图构建好后，优化目标是最小化</a:t>
                </a:r>
                <a:r>
                  <a:rPr lang="en-US" altLang="zh-CN" sz="2400" kern="0" dirty="0">
                    <a:solidFill>
                      <a:srgbClr val="000000"/>
                    </a:solidFill>
                    <a:latin typeface="Times New Roman" panose="02020603050405020304" pitchFamily="18" charset="0"/>
                    <a:ea typeface="宋体" panose="02010600030101010101" pitchFamily="2" charset="-122"/>
                    <a:cs typeface="宋体" panose="02010600030101010101" pitchFamily="2" charset="-122"/>
                  </a:rPr>
                  <a:t>Smoothness</a:t>
                </a: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
                      <m:sSubPr>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𝑦</m:t>
                        </m:r>
                      </m:e>
                      <m:sub>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𝑖</m:t>
                        </m:r>
                      </m:sub>
                    </m:sSub>
                    <m:r>
                      <a:rPr lang="zh-CN" altLang="zh-CN" sz="2400"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𝑦</m:t>
                        </m:r>
                      </m:e>
                      <m:sub>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𝑗</m:t>
                        </m:r>
                      </m:sub>
                    </m:sSub>
                  </m:oMath>
                </a14:m>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是标签）：</a:t>
                </a:r>
                <a:endParaRPr lang="zh-CN" altLang="zh-CN" sz="2400" kern="100" dirty="0">
                  <a:latin typeface="宋体" panose="02010600030101010101" pitchFamily="2" charset="-122"/>
                  <a:ea typeface="宋体" panose="02010600030101010101" pitchFamily="2" charset="-122"/>
                  <a:cs typeface="宋体" panose="02010600030101010101" pitchFamily="2" charset="-122"/>
                </a:endParaRPr>
              </a:p>
            </p:txBody>
          </p:sp>
        </mc:Choice>
        <mc:Fallback xmlns="">
          <p:sp>
            <p:nvSpPr>
              <p:cNvPr id="4" name="矩形 3">
                <a:extLst>
                  <a:ext uri="{FF2B5EF4-FFF2-40B4-BE49-F238E27FC236}">
                    <a16:creationId xmlns:a16="http://schemas.microsoft.com/office/drawing/2014/main" id="{CD32FCDA-2B49-4ECE-A203-13BA1D78DA1F}"/>
                  </a:ext>
                </a:extLst>
              </p:cNvPr>
              <p:cNvSpPr>
                <a:spLocks noRot="1" noChangeAspect="1" noMove="1" noResize="1" noEditPoints="1" noAdjustHandles="1" noChangeArrowheads="1" noChangeShapeType="1" noTextEdit="1"/>
              </p:cNvSpPr>
              <p:nvPr/>
            </p:nvSpPr>
            <p:spPr>
              <a:xfrm>
                <a:off x="1627597" y="1228609"/>
                <a:ext cx="8936805" cy="491417"/>
              </a:xfrm>
              <a:prstGeom prst="rect">
                <a:avLst/>
              </a:prstGeom>
              <a:blipFill>
                <a:blip r:embed="rId3"/>
                <a:stretch>
                  <a:fillRect t="-13750" b="-23750"/>
                </a:stretch>
              </a:blipFill>
            </p:spPr>
            <p:txBody>
              <a:bodyPr/>
              <a:lstStyle/>
              <a:p>
                <a:r>
                  <a:rPr lang="zh-CN" altLang="en-US">
                    <a:noFill/>
                  </a:rPr>
                  <a:t> </a:t>
                </a:r>
              </a:p>
            </p:txBody>
          </p:sp>
        </mc:Fallback>
      </mc:AlternateContent>
      <p:graphicFrame>
        <p:nvGraphicFramePr>
          <p:cNvPr id="5" name="对象 4">
            <a:extLst>
              <a:ext uri="{FF2B5EF4-FFF2-40B4-BE49-F238E27FC236}">
                <a16:creationId xmlns:a16="http://schemas.microsoft.com/office/drawing/2014/main" id="{CA7E02A4-2885-4EF7-8CB5-2F762FDFA11A}"/>
              </a:ext>
            </a:extLst>
          </p:cNvPr>
          <p:cNvGraphicFramePr>
            <a:graphicFrameLocks noChangeAspect="1"/>
          </p:cNvGraphicFramePr>
          <p:nvPr>
            <p:extLst>
              <p:ext uri="{D42A27DB-BD31-4B8C-83A1-F6EECF244321}">
                <p14:modId xmlns:p14="http://schemas.microsoft.com/office/powerpoint/2010/main" val="4196990431"/>
              </p:ext>
            </p:extLst>
          </p:nvPr>
        </p:nvGraphicFramePr>
        <p:xfrm>
          <a:off x="3987495" y="1816522"/>
          <a:ext cx="4217008" cy="873125"/>
        </p:xfrm>
        <a:graphic>
          <a:graphicData uri="http://schemas.openxmlformats.org/presentationml/2006/ole">
            <mc:AlternateContent xmlns:mc="http://schemas.openxmlformats.org/markup-compatibility/2006">
              <mc:Choice xmlns:v="urn:schemas-microsoft-com:vml" Requires="v">
                <p:oleObj spid="_x0000_s14354" name="Equation" r:id="rId4" imgW="2161973" imgH="447871" progId="Equation.DSMT4">
                  <p:embed/>
                </p:oleObj>
              </mc:Choice>
              <mc:Fallback>
                <p:oleObj name="Equation" r:id="rId4" imgW="2161973" imgH="447871" progId="Equation.DSMT4">
                  <p:embed/>
                  <p:pic>
                    <p:nvPicPr>
                      <p:cNvPr id="0" name=""/>
                      <p:cNvPicPr/>
                      <p:nvPr/>
                    </p:nvPicPr>
                    <p:blipFill>
                      <a:blip r:embed="rId5"/>
                      <a:stretch>
                        <a:fillRect/>
                      </a:stretch>
                    </p:blipFill>
                    <p:spPr>
                      <a:xfrm>
                        <a:off x="3987495" y="1816522"/>
                        <a:ext cx="4217008" cy="873125"/>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6" name="矩形 5">
                <a:extLst>
                  <a:ext uri="{FF2B5EF4-FFF2-40B4-BE49-F238E27FC236}">
                    <a16:creationId xmlns:a16="http://schemas.microsoft.com/office/drawing/2014/main" id="{F0F031A7-701B-42CA-B7FD-E1AD67F5466A}"/>
                  </a:ext>
                </a:extLst>
              </p:cNvPr>
              <p:cNvSpPr/>
              <p:nvPr/>
            </p:nvSpPr>
            <p:spPr>
              <a:xfrm>
                <a:off x="1517432" y="3174032"/>
                <a:ext cx="9157133" cy="830997"/>
              </a:xfrm>
              <a:prstGeom prst="rect">
                <a:avLst/>
              </a:prstGeom>
            </p:spPr>
            <p:txBody>
              <a:bodyPr wrap="square">
                <a:spAutoFit/>
              </a:bodyPr>
              <a:lstStyle/>
              <a:p>
                <a:pPr indent="266700" algn="just">
                  <a:spcAft>
                    <a:spcPts val="0"/>
                  </a:spcAft>
                </a:pP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其值越小，说明图越平滑（连续）。如果将标签</a:t>
                </a:r>
                <a14:m>
                  <m:oMath xmlns:m="http://schemas.openxmlformats.org/officeDocument/2006/math">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𝑦</m:t>
                    </m:r>
                  </m:oMath>
                </a14:m>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用向量去表示，即</a:t>
                </a:r>
                <a14:m>
                  <m:oMath xmlns:m="http://schemas.openxmlformats.org/officeDocument/2006/math">
                    <m:acc>
                      <m:accPr>
                        <m:chr m:val="⃗"/>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𝑦</m:t>
                        </m:r>
                      </m:e>
                    </m:acc>
                    <m:r>
                      <a:rPr lang="en-US" altLang="zh-CN" sz="2400"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𝑦</m:t>
                            </m:r>
                          </m:e>
                          <m:sub>
                            <m:r>
                              <a:rPr lang="en-US" altLang="zh-CN" sz="2400"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sub>
                        </m:sSub>
                        <m:r>
                          <a:rPr lang="en-US" altLang="zh-CN" sz="2400"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Sub>
                          <m:sSubPr>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𝑦</m:t>
                            </m:r>
                          </m:e>
                          <m:sub>
                            <m:r>
                              <a:rPr lang="en-US" altLang="zh-CN" sz="2400"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2</m:t>
                            </m:r>
                          </m:sub>
                        </m:sSub>
                        <m:r>
                          <a:rPr lang="en-US" altLang="zh-CN" sz="2400"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  ...   </m:t>
                        </m:r>
                        <m:sSub>
                          <m:sSubPr>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𝑦</m:t>
                            </m:r>
                          </m:e>
                          <m:sub>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𝑁</m:t>
                            </m:r>
                          </m:sub>
                        </m:sSub>
                        <m:r>
                          <a:rPr lang="en-US" altLang="zh-CN" sz="2400"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𝑇</m:t>
                        </m:r>
                      </m:sup>
                    </m:sSup>
                  </m:oMath>
                </a14:m>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，那么上面的公式可以化简为：</a:t>
                </a:r>
                <a:endParaRPr lang="zh-CN" altLang="zh-CN" sz="2400" kern="100" dirty="0">
                  <a:latin typeface="宋体" panose="02010600030101010101" pitchFamily="2" charset="-122"/>
                  <a:ea typeface="宋体" panose="02010600030101010101" pitchFamily="2" charset="-122"/>
                  <a:cs typeface="宋体" panose="02010600030101010101" pitchFamily="2" charset="-122"/>
                </a:endParaRPr>
              </a:p>
            </p:txBody>
          </p:sp>
        </mc:Choice>
        <mc:Fallback xmlns="">
          <p:sp>
            <p:nvSpPr>
              <p:cNvPr id="6" name="矩形 5">
                <a:extLst>
                  <a:ext uri="{FF2B5EF4-FFF2-40B4-BE49-F238E27FC236}">
                    <a16:creationId xmlns:a16="http://schemas.microsoft.com/office/drawing/2014/main" id="{F0F031A7-701B-42CA-B7FD-E1AD67F5466A}"/>
                  </a:ext>
                </a:extLst>
              </p:cNvPr>
              <p:cNvSpPr>
                <a:spLocks noRot="1" noChangeAspect="1" noMove="1" noResize="1" noEditPoints="1" noAdjustHandles="1" noChangeArrowheads="1" noChangeShapeType="1" noTextEdit="1"/>
              </p:cNvSpPr>
              <p:nvPr/>
            </p:nvSpPr>
            <p:spPr>
              <a:xfrm>
                <a:off x="1517432" y="3174032"/>
                <a:ext cx="9157133" cy="830997"/>
              </a:xfrm>
              <a:prstGeom prst="rect">
                <a:avLst/>
              </a:prstGeom>
              <a:blipFill>
                <a:blip r:embed="rId6"/>
                <a:stretch>
                  <a:fillRect l="-1065" t="-8088" r="-4261" b="-13971"/>
                </a:stretch>
              </a:blipFill>
            </p:spPr>
            <p:txBody>
              <a:bodyPr/>
              <a:lstStyle/>
              <a:p>
                <a:r>
                  <a:rPr lang="zh-CN" altLang="en-US">
                    <a:noFill/>
                  </a:rPr>
                  <a:t> </a:t>
                </a:r>
              </a:p>
            </p:txBody>
          </p:sp>
        </mc:Fallback>
      </mc:AlternateContent>
      <p:graphicFrame>
        <p:nvGraphicFramePr>
          <p:cNvPr id="7" name="对象 6">
            <a:extLst>
              <a:ext uri="{FF2B5EF4-FFF2-40B4-BE49-F238E27FC236}">
                <a16:creationId xmlns:a16="http://schemas.microsoft.com/office/drawing/2014/main" id="{7E81E673-76AB-416F-8513-CA140BCA5F37}"/>
              </a:ext>
            </a:extLst>
          </p:cNvPr>
          <p:cNvGraphicFramePr>
            <a:graphicFrameLocks noChangeAspect="1"/>
          </p:cNvGraphicFramePr>
          <p:nvPr>
            <p:extLst>
              <p:ext uri="{D42A27DB-BD31-4B8C-83A1-F6EECF244321}">
                <p14:modId xmlns:p14="http://schemas.microsoft.com/office/powerpoint/2010/main" val="3788936618"/>
              </p:ext>
            </p:extLst>
          </p:nvPr>
        </p:nvGraphicFramePr>
        <p:xfrm>
          <a:off x="4340524" y="4143653"/>
          <a:ext cx="3510948" cy="999645"/>
        </p:xfrm>
        <a:graphic>
          <a:graphicData uri="http://schemas.openxmlformats.org/presentationml/2006/ole">
            <mc:AlternateContent xmlns:mc="http://schemas.openxmlformats.org/markup-compatibility/2006">
              <mc:Choice xmlns:v="urn:schemas-microsoft-com:vml" Requires="v">
                <p:oleObj spid="_x0000_s14355" name="Equation" r:id="rId7" imgW="1371481" imgH="390627" progId="Equation.DSMT4">
                  <p:embed/>
                </p:oleObj>
              </mc:Choice>
              <mc:Fallback>
                <p:oleObj name="Equation" r:id="rId7" imgW="1371481" imgH="390627" progId="Equation.DSMT4">
                  <p:embed/>
                  <p:pic>
                    <p:nvPicPr>
                      <p:cNvPr id="0" name=""/>
                      <p:cNvPicPr/>
                      <p:nvPr/>
                    </p:nvPicPr>
                    <p:blipFill>
                      <a:blip r:embed="rId8"/>
                      <a:stretch>
                        <a:fillRect/>
                      </a:stretch>
                    </p:blipFill>
                    <p:spPr>
                      <a:xfrm>
                        <a:off x="4340524" y="4143653"/>
                        <a:ext cx="3510948" cy="999645"/>
                      </a:xfrm>
                      <a:prstGeom prst="rect">
                        <a:avLst/>
                      </a:prstGeom>
                    </p:spPr>
                  </p:pic>
                </p:oleObj>
              </mc:Fallback>
            </mc:AlternateContent>
          </a:graphicData>
        </a:graphic>
      </p:graphicFrame>
    </p:spTree>
    <p:extLst>
      <p:ext uri="{BB962C8B-B14F-4D97-AF65-F5344CB8AC3E}">
        <p14:creationId xmlns:p14="http://schemas.microsoft.com/office/powerpoint/2010/main" val="29544205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63100"/>
            <a:ext cx="4253133" cy="669013"/>
          </a:xfrm>
        </p:spPr>
        <p:txBody>
          <a:bodyPr/>
          <a:lstStyle/>
          <a:p>
            <a:r>
              <a:rPr lang="en-US" altLang="zh-CN" dirty="0"/>
              <a:t>LE</a:t>
            </a:r>
            <a:endParaRPr lang="zh-CN" altLang="en-US" dirty="0"/>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28</a:t>
            </a:fld>
            <a:endParaRPr lang="en-US" dirty="0">
              <a:solidFill>
                <a:prstClr val="white">
                  <a:lumMod val="50000"/>
                </a:prstClr>
              </a:solidFill>
            </a:endParaRPr>
          </a:p>
        </p:txBody>
      </p:sp>
      <p:sp>
        <p:nvSpPr>
          <p:cNvPr id="4" name="矩形 3">
            <a:extLst>
              <a:ext uri="{FF2B5EF4-FFF2-40B4-BE49-F238E27FC236}">
                <a16:creationId xmlns:a16="http://schemas.microsoft.com/office/drawing/2014/main" id="{5A3D289E-5F5D-48EA-81D1-C1AFADFE2AE7}"/>
              </a:ext>
            </a:extLst>
          </p:cNvPr>
          <p:cNvSpPr/>
          <p:nvPr/>
        </p:nvSpPr>
        <p:spPr>
          <a:xfrm>
            <a:off x="2378758" y="522001"/>
            <a:ext cx="7715250" cy="972830"/>
          </a:xfrm>
          <a:prstGeom prst="rect">
            <a:avLst/>
          </a:prstGeom>
        </p:spPr>
        <p:txBody>
          <a:bodyPr wrap="square">
            <a:spAutoFit/>
          </a:bodyPr>
          <a:lstStyle/>
          <a:p>
            <a:pPr>
              <a:lnSpc>
                <a:spcPct val="125000"/>
              </a:lnSpc>
            </a:pPr>
            <a:r>
              <a:rPr lang="en-US" altLang="zh-CN" sz="2400" dirty="0"/>
              <a:t>L</a:t>
            </a:r>
            <a:r>
              <a:rPr lang="zh-CN" altLang="en-US" sz="2400" dirty="0"/>
              <a:t>为拉普拉斯矩阵，定义为</a:t>
            </a:r>
            <a:r>
              <a:rPr lang="en-US" altLang="zh-CN" sz="2400" dirty="0"/>
              <a:t>L=D-W</a:t>
            </a:r>
            <a:r>
              <a:rPr lang="zh-CN" altLang="en-US" sz="2400" dirty="0"/>
              <a:t>，</a:t>
            </a:r>
            <a:r>
              <a:rPr lang="en-US" altLang="zh-CN" sz="2400" dirty="0"/>
              <a:t>W</a:t>
            </a:r>
            <a:r>
              <a:rPr lang="zh-CN" altLang="en-US" sz="2400" dirty="0"/>
              <a:t>是图的邻接矩阵，</a:t>
            </a:r>
            <a:r>
              <a:rPr lang="en-US" altLang="zh-CN" sz="2400" dirty="0"/>
              <a:t>D</a:t>
            </a:r>
            <a:r>
              <a:rPr lang="zh-CN" altLang="en-US" sz="2400" dirty="0"/>
              <a:t>是值为</a:t>
            </a:r>
            <a:r>
              <a:rPr lang="en-US" altLang="zh-CN" sz="2400" dirty="0"/>
              <a:t>W</a:t>
            </a:r>
            <a:r>
              <a:rPr lang="zh-CN" altLang="en-US" sz="2400" dirty="0"/>
              <a:t>每行元素的和的对角矩阵。</a:t>
            </a:r>
          </a:p>
        </p:txBody>
      </p:sp>
      <p:pic>
        <p:nvPicPr>
          <p:cNvPr id="5" name="图片 4">
            <a:extLst>
              <a:ext uri="{FF2B5EF4-FFF2-40B4-BE49-F238E27FC236}">
                <a16:creationId xmlns:a16="http://schemas.microsoft.com/office/drawing/2014/main" id="{009384B7-519F-4CC9-9760-4C7172833E6C}"/>
              </a:ext>
            </a:extLst>
          </p:cNvPr>
          <p:cNvPicPr/>
          <p:nvPr/>
        </p:nvPicPr>
        <p:blipFill>
          <a:blip r:embed="rId2"/>
          <a:stretch>
            <a:fillRect/>
          </a:stretch>
        </p:blipFill>
        <p:spPr>
          <a:xfrm>
            <a:off x="2927984" y="1707847"/>
            <a:ext cx="6336030" cy="2335970"/>
          </a:xfrm>
          <a:prstGeom prst="rect">
            <a:avLst/>
          </a:prstGeom>
        </p:spPr>
      </p:pic>
      <p:pic>
        <p:nvPicPr>
          <p:cNvPr id="6" name="图片 5">
            <a:extLst>
              <a:ext uri="{FF2B5EF4-FFF2-40B4-BE49-F238E27FC236}">
                <a16:creationId xmlns:a16="http://schemas.microsoft.com/office/drawing/2014/main" id="{F00EE507-90B6-4D25-A3FE-8A60E38205E0}"/>
              </a:ext>
            </a:extLst>
          </p:cNvPr>
          <p:cNvPicPr>
            <a:picLocks noChangeAspect="1"/>
          </p:cNvPicPr>
          <p:nvPr/>
        </p:nvPicPr>
        <p:blipFill>
          <a:blip r:embed="rId3"/>
          <a:stretch>
            <a:fillRect/>
          </a:stretch>
        </p:blipFill>
        <p:spPr>
          <a:xfrm>
            <a:off x="2199077" y="4270455"/>
            <a:ext cx="7793845" cy="2335970"/>
          </a:xfrm>
          <a:prstGeom prst="rect">
            <a:avLst/>
          </a:prstGeom>
        </p:spPr>
      </p:pic>
    </p:spTree>
    <p:extLst>
      <p:ext uri="{BB962C8B-B14F-4D97-AF65-F5344CB8AC3E}">
        <p14:creationId xmlns:p14="http://schemas.microsoft.com/office/powerpoint/2010/main" val="14145821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63100"/>
            <a:ext cx="4253133" cy="669013"/>
          </a:xfrm>
        </p:spPr>
        <p:txBody>
          <a:bodyPr/>
          <a:lstStyle/>
          <a:p>
            <a:r>
              <a:rPr lang="en-US" altLang="zh-CN" dirty="0"/>
              <a:t>LE</a:t>
            </a:r>
            <a:endParaRPr lang="zh-CN" altLang="en-US" dirty="0"/>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29</a:t>
            </a:fld>
            <a:endParaRPr lang="en-US" dirty="0">
              <a:solidFill>
                <a:prstClr val="white">
                  <a:lumMod val="50000"/>
                </a:prstClr>
              </a:solidFill>
            </a:endParaRPr>
          </a:p>
        </p:txBody>
      </p:sp>
      <p:graphicFrame>
        <p:nvGraphicFramePr>
          <p:cNvPr id="4" name="对象 3">
            <a:extLst>
              <a:ext uri="{FF2B5EF4-FFF2-40B4-BE49-F238E27FC236}">
                <a16:creationId xmlns:a16="http://schemas.microsoft.com/office/drawing/2014/main" id="{06AD9973-208F-4932-89D0-871E023E648C}"/>
              </a:ext>
            </a:extLst>
          </p:cNvPr>
          <p:cNvGraphicFramePr>
            <a:graphicFrameLocks noChangeAspect="1"/>
          </p:cNvGraphicFramePr>
          <p:nvPr>
            <p:extLst>
              <p:ext uri="{D42A27DB-BD31-4B8C-83A1-F6EECF244321}">
                <p14:modId xmlns:p14="http://schemas.microsoft.com/office/powerpoint/2010/main" val="3981207602"/>
              </p:ext>
            </p:extLst>
          </p:nvPr>
        </p:nvGraphicFramePr>
        <p:xfrm>
          <a:off x="6600176" y="1093733"/>
          <a:ext cx="2776537" cy="981182"/>
        </p:xfrm>
        <a:graphic>
          <a:graphicData uri="http://schemas.openxmlformats.org/presentationml/2006/ole">
            <mc:AlternateContent xmlns:mc="http://schemas.openxmlformats.org/markup-compatibility/2006">
              <mc:Choice xmlns:v="urn:schemas-microsoft-com:vml" Requires="v">
                <p:oleObj spid="_x0000_s15383" name="Equation" r:id="rId3" imgW="1266730" imgH="447871" progId="Equation.DSMT4">
                  <p:embed/>
                </p:oleObj>
              </mc:Choice>
              <mc:Fallback>
                <p:oleObj name="Equation" r:id="rId3" imgW="1266730" imgH="447871" progId="Equation.DSMT4">
                  <p:embed/>
                  <p:pic>
                    <p:nvPicPr>
                      <p:cNvPr id="0" name=""/>
                      <p:cNvPicPr/>
                      <p:nvPr/>
                    </p:nvPicPr>
                    <p:blipFill>
                      <a:blip r:embed="rId4"/>
                      <a:stretch>
                        <a:fillRect/>
                      </a:stretch>
                    </p:blipFill>
                    <p:spPr>
                      <a:xfrm>
                        <a:off x="6600176" y="1093733"/>
                        <a:ext cx="2776537" cy="981182"/>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5" name="矩形 4">
                <a:extLst>
                  <a:ext uri="{FF2B5EF4-FFF2-40B4-BE49-F238E27FC236}">
                    <a16:creationId xmlns:a16="http://schemas.microsoft.com/office/drawing/2014/main" id="{57AD45AE-C693-4EEA-8AA2-B83FFCF2C324}"/>
                  </a:ext>
                </a:extLst>
              </p:cNvPr>
              <p:cNvSpPr/>
              <p:nvPr/>
            </p:nvSpPr>
            <p:spPr>
              <a:xfrm>
                <a:off x="1662464" y="1353492"/>
                <a:ext cx="4205126" cy="461665"/>
              </a:xfrm>
              <a:prstGeom prst="rect">
                <a:avLst/>
              </a:prstGeom>
            </p:spPr>
            <p:txBody>
              <a:bodyPr wrap="none">
                <a:spAutoFit/>
              </a:bodyPr>
              <a:lstStyle/>
              <a:p>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数据</a:t>
                </a:r>
                <a14:m>
                  <m:oMath xmlns:m="http://schemas.openxmlformats.org/officeDocument/2006/math">
                    <m:acc>
                      <m:accPr>
                        <m:chr m:val="⃗"/>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𝑥</m:t>
                        </m:r>
                      </m:e>
                    </m:acc>
                  </m:oMath>
                </a14:m>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降维得到</a:t>
                </a:r>
                <a14:m>
                  <m:oMath xmlns:m="http://schemas.openxmlformats.org/officeDocument/2006/math">
                    <m:acc>
                      <m:accPr>
                        <m:chr m:val="⃗"/>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𝑧</m:t>
                        </m:r>
                      </m:e>
                    </m:acc>
                  </m:oMath>
                </a14:m>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需要最小化</a:t>
                </a:r>
                <a:r>
                  <a:rPr lang="zh-CN" altLang="en-US"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sz="2400" dirty="0"/>
              </a:p>
            </p:txBody>
          </p:sp>
        </mc:Choice>
        <mc:Fallback xmlns="">
          <p:sp>
            <p:nvSpPr>
              <p:cNvPr id="5" name="矩形 4">
                <a:extLst>
                  <a:ext uri="{FF2B5EF4-FFF2-40B4-BE49-F238E27FC236}">
                    <a16:creationId xmlns:a16="http://schemas.microsoft.com/office/drawing/2014/main" id="{57AD45AE-C693-4EEA-8AA2-B83FFCF2C324}"/>
                  </a:ext>
                </a:extLst>
              </p:cNvPr>
              <p:cNvSpPr>
                <a:spLocks noRot="1" noChangeAspect="1" noMove="1" noResize="1" noEditPoints="1" noAdjustHandles="1" noChangeArrowheads="1" noChangeShapeType="1" noTextEdit="1"/>
              </p:cNvSpPr>
              <p:nvPr/>
            </p:nvSpPr>
            <p:spPr>
              <a:xfrm>
                <a:off x="1662464" y="1353492"/>
                <a:ext cx="4205126" cy="461665"/>
              </a:xfrm>
              <a:prstGeom prst="rect">
                <a:avLst/>
              </a:prstGeom>
              <a:blipFill>
                <a:blip r:embed="rId5"/>
                <a:stretch>
                  <a:fillRect l="-2319" t="-17105" r="-1159" b="-25000"/>
                </a:stretch>
              </a:blipFill>
            </p:spPr>
            <p:txBody>
              <a:bodyPr/>
              <a:lstStyle/>
              <a:p>
                <a:r>
                  <a:rPr lang="zh-CN" altLang="en-US">
                    <a:noFill/>
                  </a:rPr>
                  <a:t> </a:t>
                </a:r>
              </a:p>
            </p:txBody>
          </p:sp>
        </mc:Fallback>
      </mc:AlternateContent>
      <p:sp>
        <p:nvSpPr>
          <p:cNvPr id="6" name="矩形 5">
            <a:extLst>
              <a:ext uri="{FF2B5EF4-FFF2-40B4-BE49-F238E27FC236}">
                <a16:creationId xmlns:a16="http://schemas.microsoft.com/office/drawing/2014/main" id="{9656E060-FF43-4D16-8F0B-D81960C972C7}"/>
              </a:ext>
            </a:extLst>
          </p:cNvPr>
          <p:cNvSpPr/>
          <p:nvPr/>
        </p:nvSpPr>
        <p:spPr>
          <a:xfrm>
            <a:off x="1518258" y="2501384"/>
            <a:ext cx="4493538" cy="461665"/>
          </a:xfrm>
          <a:prstGeom prst="rect">
            <a:avLst/>
          </a:prstGeom>
        </p:spPr>
        <p:txBody>
          <a:bodyPr wrap="none">
            <a:spAutoFit/>
          </a:bodyPr>
          <a:lstStyle/>
          <a:p>
            <a:r>
              <a:rPr lang="zh-CN" altLang="en-US" sz="2400" dirty="0"/>
              <a:t>等价于用拉普拉斯矩阵来求解：</a:t>
            </a:r>
          </a:p>
        </p:txBody>
      </p:sp>
      <p:graphicFrame>
        <p:nvGraphicFramePr>
          <p:cNvPr id="7" name="对象 6">
            <a:extLst>
              <a:ext uri="{FF2B5EF4-FFF2-40B4-BE49-F238E27FC236}">
                <a16:creationId xmlns:a16="http://schemas.microsoft.com/office/drawing/2014/main" id="{E3F052A7-0014-4F1C-AB36-54323325C3E3}"/>
              </a:ext>
            </a:extLst>
          </p:cNvPr>
          <p:cNvGraphicFramePr>
            <a:graphicFrameLocks noChangeAspect="1"/>
          </p:cNvGraphicFramePr>
          <p:nvPr>
            <p:extLst>
              <p:ext uri="{D42A27DB-BD31-4B8C-83A1-F6EECF244321}">
                <p14:modId xmlns:p14="http://schemas.microsoft.com/office/powerpoint/2010/main" val="858726495"/>
              </p:ext>
            </p:extLst>
          </p:nvPr>
        </p:nvGraphicFramePr>
        <p:xfrm>
          <a:off x="6955322" y="2163922"/>
          <a:ext cx="2066243" cy="1443540"/>
        </p:xfrm>
        <a:graphic>
          <a:graphicData uri="http://schemas.openxmlformats.org/presentationml/2006/ole">
            <mc:AlternateContent xmlns:mc="http://schemas.openxmlformats.org/markup-compatibility/2006">
              <mc:Choice xmlns:v="urn:schemas-microsoft-com:vml" Requires="v">
                <p:oleObj spid="_x0000_s15384" name="Equation" r:id="rId6" imgW="695100" imgH="485674" progId="Equation.DSMT4">
                  <p:embed/>
                </p:oleObj>
              </mc:Choice>
              <mc:Fallback>
                <p:oleObj name="Equation" r:id="rId6" imgW="695100" imgH="485674" progId="Equation.DSMT4">
                  <p:embed/>
                  <p:pic>
                    <p:nvPicPr>
                      <p:cNvPr id="0" name=""/>
                      <p:cNvPicPr/>
                      <p:nvPr/>
                    </p:nvPicPr>
                    <p:blipFill>
                      <a:blip r:embed="rId7"/>
                      <a:stretch>
                        <a:fillRect/>
                      </a:stretch>
                    </p:blipFill>
                    <p:spPr>
                      <a:xfrm>
                        <a:off x="6955322" y="2163922"/>
                        <a:ext cx="2066243" cy="1443540"/>
                      </a:xfrm>
                      <a:prstGeom prst="rect">
                        <a:avLst/>
                      </a:prstGeom>
                    </p:spPr>
                  </p:pic>
                </p:oleObj>
              </mc:Fallback>
            </mc:AlternateContent>
          </a:graphicData>
        </a:graphic>
      </p:graphicFrame>
      <p:sp>
        <p:nvSpPr>
          <p:cNvPr id="8" name="矩形 7">
            <a:extLst>
              <a:ext uri="{FF2B5EF4-FFF2-40B4-BE49-F238E27FC236}">
                <a16:creationId xmlns:a16="http://schemas.microsoft.com/office/drawing/2014/main" id="{D7112A37-54D7-4F01-82DC-EBD5070B055B}"/>
              </a:ext>
            </a:extLst>
          </p:cNvPr>
          <p:cNvSpPr/>
          <p:nvPr/>
        </p:nvSpPr>
        <p:spPr>
          <a:xfrm>
            <a:off x="1662464" y="3962988"/>
            <a:ext cx="2646878" cy="461665"/>
          </a:xfrm>
          <a:prstGeom prst="rect">
            <a:avLst/>
          </a:prstGeom>
        </p:spPr>
        <p:txBody>
          <a:bodyPr wrap="none">
            <a:spAutoFit/>
          </a:bodyPr>
          <a:lstStyle/>
          <a:p>
            <a:r>
              <a:rPr lang="zh-CN" altLang="en-US" sz="2400" dirty="0"/>
              <a:t>拉格朗日乘子法：</a:t>
            </a:r>
          </a:p>
        </p:txBody>
      </p:sp>
      <p:graphicFrame>
        <p:nvGraphicFramePr>
          <p:cNvPr id="9" name="对象 8">
            <a:extLst>
              <a:ext uri="{FF2B5EF4-FFF2-40B4-BE49-F238E27FC236}">
                <a16:creationId xmlns:a16="http://schemas.microsoft.com/office/drawing/2014/main" id="{B4CE142B-3EBF-41D4-8A60-CBDD1A181331}"/>
              </a:ext>
            </a:extLst>
          </p:cNvPr>
          <p:cNvGraphicFramePr>
            <a:graphicFrameLocks noChangeAspect="1"/>
          </p:cNvGraphicFramePr>
          <p:nvPr>
            <p:extLst>
              <p:ext uri="{D42A27DB-BD31-4B8C-83A1-F6EECF244321}">
                <p14:modId xmlns:p14="http://schemas.microsoft.com/office/powerpoint/2010/main" val="2698846206"/>
              </p:ext>
            </p:extLst>
          </p:nvPr>
        </p:nvGraphicFramePr>
        <p:xfrm>
          <a:off x="4840371" y="3842982"/>
          <a:ext cx="2511258" cy="701675"/>
        </p:xfrm>
        <a:graphic>
          <a:graphicData uri="http://schemas.openxmlformats.org/presentationml/2006/ole">
            <mc:AlternateContent xmlns:mc="http://schemas.openxmlformats.org/markup-compatibility/2006">
              <mc:Choice xmlns:v="urn:schemas-microsoft-com:vml" Requires="v">
                <p:oleObj spid="_x0000_s15385" name="Equation" r:id="rId8" imgW="647584" imgH="181093" progId="Equation.DSMT4">
                  <p:embed/>
                </p:oleObj>
              </mc:Choice>
              <mc:Fallback>
                <p:oleObj name="Equation" r:id="rId8" imgW="647584" imgH="181093" progId="Equation.DSMT4">
                  <p:embed/>
                  <p:pic>
                    <p:nvPicPr>
                      <p:cNvPr id="0" name=""/>
                      <p:cNvPicPr/>
                      <p:nvPr/>
                    </p:nvPicPr>
                    <p:blipFill>
                      <a:blip r:embed="rId9"/>
                      <a:stretch>
                        <a:fillRect/>
                      </a:stretch>
                    </p:blipFill>
                    <p:spPr>
                      <a:xfrm>
                        <a:off x="4840371" y="3842982"/>
                        <a:ext cx="2511258" cy="701675"/>
                      </a:xfrm>
                      <a:prstGeom prst="rect">
                        <a:avLst/>
                      </a:prstGeom>
                    </p:spPr>
                  </p:pic>
                </p:oleObj>
              </mc:Fallback>
            </mc:AlternateContent>
          </a:graphicData>
        </a:graphic>
      </p:graphicFrame>
      <p:sp>
        <p:nvSpPr>
          <p:cNvPr id="10" name="矩形 9">
            <a:extLst>
              <a:ext uri="{FF2B5EF4-FFF2-40B4-BE49-F238E27FC236}">
                <a16:creationId xmlns:a16="http://schemas.microsoft.com/office/drawing/2014/main" id="{1CE552EE-9E4F-4AA7-95C5-5560E9E2CDF1}"/>
              </a:ext>
            </a:extLst>
          </p:cNvPr>
          <p:cNvSpPr/>
          <p:nvPr/>
        </p:nvSpPr>
        <p:spPr>
          <a:xfrm>
            <a:off x="2858091" y="5313763"/>
            <a:ext cx="4493538" cy="461665"/>
          </a:xfrm>
          <a:prstGeom prst="rect">
            <a:avLst/>
          </a:prstGeom>
        </p:spPr>
        <p:txBody>
          <a:bodyPr wrap="none">
            <a:spAutoFit/>
          </a:bodyPr>
          <a:lstStyle/>
          <a:p>
            <a:r>
              <a:rPr lang="zh-CN" altLang="en-US" sz="2400" dirty="0">
                <a:solidFill>
                  <a:srgbClr val="FF0000"/>
                </a:solidFill>
              </a:rPr>
              <a:t>即求出特征值最小的特征向量。</a:t>
            </a:r>
          </a:p>
        </p:txBody>
      </p:sp>
    </p:spTree>
    <p:extLst>
      <p:ext uri="{BB962C8B-B14F-4D97-AF65-F5344CB8AC3E}">
        <p14:creationId xmlns:p14="http://schemas.microsoft.com/office/powerpoint/2010/main" val="34194531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63100"/>
            <a:ext cx="3643533" cy="669013"/>
          </a:xfrm>
        </p:spPr>
        <p:txBody>
          <a:bodyPr/>
          <a:lstStyle/>
          <a:p>
            <a:r>
              <a:rPr lang="en-US" altLang="zh-CN" dirty="0"/>
              <a:t>1 </a:t>
            </a:r>
            <a:r>
              <a:rPr lang="zh-CN" altLang="en-US" dirty="0"/>
              <a:t>数据降维简介</a:t>
            </a:r>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3</a:t>
            </a:fld>
            <a:endParaRPr lang="en-US" dirty="0">
              <a:solidFill>
                <a:prstClr val="white">
                  <a:lumMod val="50000"/>
                </a:prstClr>
              </a:solidFill>
            </a:endParaRPr>
          </a:p>
        </p:txBody>
      </p:sp>
      <p:pic>
        <p:nvPicPr>
          <p:cNvPr id="6" name="图片 5">
            <a:extLst>
              <a:ext uri="{FF2B5EF4-FFF2-40B4-BE49-F238E27FC236}">
                <a16:creationId xmlns:a16="http://schemas.microsoft.com/office/drawing/2014/main" id="{D9F84693-296D-4B60-80F5-2B1011614780}"/>
              </a:ext>
            </a:extLst>
          </p:cNvPr>
          <p:cNvPicPr>
            <a:picLocks noChangeAspect="1"/>
          </p:cNvPicPr>
          <p:nvPr/>
        </p:nvPicPr>
        <p:blipFill>
          <a:blip r:embed="rId2"/>
          <a:stretch>
            <a:fillRect/>
          </a:stretch>
        </p:blipFill>
        <p:spPr>
          <a:xfrm>
            <a:off x="2886731" y="1132113"/>
            <a:ext cx="6418538" cy="2778325"/>
          </a:xfrm>
          <a:prstGeom prst="rect">
            <a:avLst/>
          </a:prstGeom>
        </p:spPr>
      </p:pic>
      <p:sp>
        <p:nvSpPr>
          <p:cNvPr id="7" name="文本框 6">
            <a:extLst>
              <a:ext uri="{FF2B5EF4-FFF2-40B4-BE49-F238E27FC236}">
                <a16:creationId xmlns:a16="http://schemas.microsoft.com/office/drawing/2014/main" id="{F482D4A7-2A0D-40EB-817E-038645BE2AF8}"/>
              </a:ext>
            </a:extLst>
          </p:cNvPr>
          <p:cNvSpPr txBox="1"/>
          <p:nvPr/>
        </p:nvSpPr>
        <p:spPr>
          <a:xfrm>
            <a:off x="1276350" y="1921110"/>
            <a:ext cx="1364476" cy="1200329"/>
          </a:xfrm>
          <a:prstGeom prst="rect">
            <a:avLst/>
          </a:prstGeom>
          <a:noFill/>
        </p:spPr>
        <p:txBody>
          <a:bodyPr wrap="none" rtlCol="0">
            <a:spAutoFit/>
          </a:bodyPr>
          <a:lstStyle/>
          <a:p>
            <a:r>
              <a:rPr lang="en-US" altLang="zh-CN" sz="7200" dirty="0"/>
              <a:t>3D</a:t>
            </a:r>
            <a:endParaRPr lang="zh-CN" altLang="en-US" sz="7200" dirty="0"/>
          </a:p>
        </p:txBody>
      </p:sp>
      <p:sp>
        <p:nvSpPr>
          <p:cNvPr id="8" name="文本框 7">
            <a:extLst>
              <a:ext uri="{FF2B5EF4-FFF2-40B4-BE49-F238E27FC236}">
                <a16:creationId xmlns:a16="http://schemas.microsoft.com/office/drawing/2014/main" id="{93B9BAAC-221A-45A1-93D1-9768EDF80F3C}"/>
              </a:ext>
            </a:extLst>
          </p:cNvPr>
          <p:cNvSpPr txBox="1"/>
          <p:nvPr/>
        </p:nvSpPr>
        <p:spPr>
          <a:xfrm>
            <a:off x="9551174" y="1921110"/>
            <a:ext cx="1364476" cy="1200329"/>
          </a:xfrm>
          <a:prstGeom prst="rect">
            <a:avLst/>
          </a:prstGeom>
          <a:noFill/>
        </p:spPr>
        <p:txBody>
          <a:bodyPr wrap="none" rtlCol="0">
            <a:spAutoFit/>
          </a:bodyPr>
          <a:lstStyle/>
          <a:p>
            <a:r>
              <a:rPr lang="en-US" altLang="zh-CN" sz="7200" dirty="0"/>
              <a:t>2D</a:t>
            </a:r>
            <a:endParaRPr lang="zh-CN" altLang="en-US" sz="7200" dirty="0"/>
          </a:p>
        </p:txBody>
      </p:sp>
      <p:sp>
        <p:nvSpPr>
          <p:cNvPr id="9" name="文本框 8">
            <a:extLst>
              <a:ext uri="{FF2B5EF4-FFF2-40B4-BE49-F238E27FC236}">
                <a16:creationId xmlns:a16="http://schemas.microsoft.com/office/drawing/2014/main" id="{385ABF92-D7DF-416A-9E0D-7D895BF1552B}"/>
              </a:ext>
            </a:extLst>
          </p:cNvPr>
          <p:cNvSpPr txBox="1"/>
          <p:nvPr/>
        </p:nvSpPr>
        <p:spPr>
          <a:xfrm>
            <a:off x="1130538" y="3974029"/>
            <a:ext cx="10039928" cy="1210844"/>
          </a:xfrm>
          <a:prstGeom prst="rect">
            <a:avLst/>
          </a:prstGeom>
          <a:noFill/>
        </p:spPr>
        <p:txBody>
          <a:bodyPr wrap="none" rtlCol="0">
            <a:spAutoFit/>
          </a:bodyPr>
          <a:lstStyle/>
          <a:p>
            <a:pPr>
              <a:lnSpc>
                <a:spcPct val="125000"/>
              </a:lnSpc>
            </a:pPr>
            <a:r>
              <a:rPr lang="zh-CN" altLang="en-US" sz="2000" dirty="0">
                <a:latin typeface="Cambria Math" panose="02040503050406030204" pitchFamily="18" charset="0"/>
              </a:rPr>
              <a:t>维度变换的本质是学习一个映射函数 </a:t>
            </a:r>
            <a:r>
              <a:rPr lang="en-US" altLang="zh-CN" sz="2000" dirty="0" err="1">
                <a:latin typeface="Cambria Math" panose="02040503050406030204" pitchFamily="18" charset="0"/>
                <a:ea typeface="Cambria Math" panose="02040503050406030204" pitchFamily="18" charset="0"/>
              </a:rPr>
              <a:t>f:x</a:t>
            </a:r>
            <a:r>
              <a:rPr lang="zh-CN" altLang="en-US" sz="2000" dirty="0">
                <a:latin typeface="Cambria Math" panose="02040503050406030204" pitchFamily="18" charset="0"/>
              </a:rPr>
              <a:t>→</a:t>
            </a:r>
            <a:r>
              <a:rPr lang="en-US" altLang="zh-CN" sz="2000" dirty="0">
                <a:latin typeface="Cambria Math" panose="02040503050406030204" pitchFamily="18" charset="0"/>
                <a:ea typeface="Cambria Math" panose="02040503050406030204" pitchFamily="18" charset="0"/>
              </a:rPr>
              <a:t>y</a:t>
            </a:r>
            <a:r>
              <a:rPr lang="zh-CN" altLang="en-US" sz="2000" dirty="0">
                <a:latin typeface="Cambria Math" panose="02040503050406030204" pitchFamily="18" charset="0"/>
              </a:rPr>
              <a:t>。</a:t>
            </a:r>
            <a:endParaRPr lang="en-US" altLang="zh-CN" sz="2000" dirty="0">
              <a:latin typeface="Cambria Math" panose="02040503050406030204" pitchFamily="18" charset="0"/>
              <a:ea typeface="Cambria Math" panose="02040503050406030204" pitchFamily="18" charset="0"/>
            </a:endParaRPr>
          </a:p>
          <a:p>
            <a:pPr>
              <a:lnSpc>
                <a:spcPct val="125000"/>
              </a:lnSpc>
            </a:pPr>
            <a:r>
              <a:rPr lang="zh-CN" altLang="en-US" sz="2000" dirty="0">
                <a:latin typeface="Cambria Math" panose="02040503050406030204" pitchFamily="18" charset="0"/>
              </a:rPr>
              <a:t>其中，</a:t>
            </a:r>
            <a:r>
              <a:rPr lang="en-US" altLang="zh-CN" sz="2000" dirty="0">
                <a:latin typeface="Cambria Math" panose="02040503050406030204" pitchFamily="18" charset="0"/>
                <a:ea typeface="Cambria Math" panose="02040503050406030204" pitchFamily="18" charset="0"/>
              </a:rPr>
              <a:t>x </a:t>
            </a:r>
            <a:r>
              <a:rPr lang="zh-CN" altLang="en-US" sz="2000" dirty="0">
                <a:latin typeface="Cambria Math" panose="02040503050406030204" pitchFamily="18" charset="0"/>
              </a:rPr>
              <a:t>是原始数据，一般使用向量来表示，</a:t>
            </a:r>
            <a:r>
              <a:rPr lang="en-US" altLang="zh-CN" sz="2000" dirty="0">
                <a:latin typeface="Cambria Math" panose="02040503050406030204" pitchFamily="18" charset="0"/>
                <a:ea typeface="Cambria Math" panose="02040503050406030204" pitchFamily="18" charset="0"/>
              </a:rPr>
              <a:t>y </a:t>
            </a:r>
            <a:r>
              <a:rPr lang="zh-CN" altLang="en-US" sz="2000" dirty="0">
                <a:latin typeface="Cambria Math" panose="02040503050406030204" pitchFamily="18" charset="0"/>
              </a:rPr>
              <a:t>是原数据映射后的其它维度的向量表示。</a:t>
            </a:r>
            <a:endParaRPr lang="en-US" altLang="zh-CN" sz="2000" dirty="0">
              <a:latin typeface="Cambria Math" panose="02040503050406030204" pitchFamily="18" charset="0"/>
              <a:ea typeface="Cambria Math" panose="02040503050406030204" pitchFamily="18" charset="0"/>
            </a:endParaRPr>
          </a:p>
          <a:p>
            <a:pPr>
              <a:lnSpc>
                <a:spcPct val="125000"/>
              </a:lnSpc>
            </a:pPr>
            <a:r>
              <a:rPr lang="en-US" altLang="zh-CN" sz="2000" dirty="0">
                <a:latin typeface="Cambria Math" panose="02040503050406030204" pitchFamily="18" charset="0"/>
                <a:ea typeface="Cambria Math" panose="02040503050406030204" pitchFamily="18" charset="0"/>
              </a:rPr>
              <a:t>f </a:t>
            </a:r>
            <a:r>
              <a:rPr lang="zh-CN" altLang="en-US" sz="2000" dirty="0">
                <a:latin typeface="Cambria Math" panose="02040503050406030204" pitchFamily="18" charset="0"/>
              </a:rPr>
              <a:t>可能是显式的或隐式的、线性的或非线性的。</a:t>
            </a:r>
          </a:p>
        </p:txBody>
      </p:sp>
      <p:sp>
        <p:nvSpPr>
          <p:cNvPr id="11" name="文本框 10">
            <a:extLst>
              <a:ext uri="{FF2B5EF4-FFF2-40B4-BE49-F238E27FC236}">
                <a16:creationId xmlns:a16="http://schemas.microsoft.com/office/drawing/2014/main" id="{70F95651-61AE-46B7-A450-7D23114E9E91}"/>
              </a:ext>
            </a:extLst>
          </p:cNvPr>
          <p:cNvSpPr txBox="1"/>
          <p:nvPr/>
        </p:nvSpPr>
        <p:spPr>
          <a:xfrm>
            <a:off x="1130538" y="5439871"/>
            <a:ext cx="9956572" cy="826124"/>
          </a:xfrm>
          <a:prstGeom prst="rect">
            <a:avLst/>
          </a:prstGeom>
          <a:noFill/>
        </p:spPr>
        <p:txBody>
          <a:bodyPr wrap="none" rtlCol="0">
            <a:spAutoFit/>
          </a:bodyPr>
          <a:lstStyle/>
          <a:p>
            <a:pPr>
              <a:lnSpc>
                <a:spcPct val="125000"/>
              </a:lnSpc>
            </a:pPr>
            <a:r>
              <a:rPr lang="en-US" altLang="zh-CN" sz="2000" dirty="0"/>
              <a:t>    </a:t>
            </a:r>
            <a:r>
              <a:rPr lang="zh-CN" altLang="en-US" sz="2000" dirty="0"/>
              <a:t>从机器学习上来区分线性和非线性，就是看各种模型或算法的决策边界是否是直线，</a:t>
            </a:r>
            <a:endParaRPr lang="en-US" altLang="zh-CN" sz="2000" dirty="0"/>
          </a:p>
          <a:p>
            <a:pPr>
              <a:lnSpc>
                <a:spcPct val="125000"/>
              </a:lnSpc>
            </a:pPr>
            <a:r>
              <a:rPr lang="zh-CN" altLang="en-US" sz="2000" dirty="0"/>
              <a:t>即用一条直线就可以对数据分类，例如线性回归、支持向量机、感知机、决策树。</a:t>
            </a:r>
          </a:p>
        </p:txBody>
      </p:sp>
    </p:spTree>
    <p:extLst>
      <p:ext uri="{BB962C8B-B14F-4D97-AF65-F5344CB8AC3E}">
        <p14:creationId xmlns:p14="http://schemas.microsoft.com/office/powerpoint/2010/main" val="19007091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63100"/>
            <a:ext cx="9044208" cy="669013"/>
          </a:xfrm>
        </p:spPr>
        <p:txBody>
          <a:bodyPr/>
          <a:lstStyle/>
          <a:p>
            <a:r>
              <a:rPr lang="zh-CN" altLang="en-US" dirty="0"/>
              <a:t>非线性降维：随机近邻嵌入 </a:t>
            </a:r>
            <a:r>
              <a:rPr lang="en-US" altLang="zh-CN" dirty="0"/>
              <a:t>SNE</a:t>
            </a:r>
            <a:endParaRPr lang="zh-CN" altLang="en-US" dirty="0"/>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30</a:t>
            </a:fld>
            <a:endParaRPr lang="en-US" dirty="0">
              <a:solidFill>
                <a:prstClr val="white">
                  <a:lumMod val="50000"/>
                </a:prstClr>
              </a:solidFill>
            </a:endParaRPr>
          </a:p>
        </p:txBody>
      </p:sp>
      <p:sp>
        <p:nvSpPr>
          <p:cNvPr id="4" name="矩形 3">
            <a:extLst>
              <a:ext uri="{FF2B5EF4-FFF2-40B4-BE49-F238E27FC236}">
                <a16:creationId xmlns:a16="http://schemas.microsoft.com/office/drawing/2014/main" id="{3C5DABD6-489F-4C5B-A739-3BE3F466C30C}"/>
              </a:ext>
            </a:extLst>
          </p:cNvPr>
          <p:cNvSpPr/>
          <p:nvPr/>
        </p:nvSpPr>
        <p:spPr>
          <a:xfrm>
            <a:off x="1476374" y="1458010"/>
            <a:ext cx="9239251" cy="826124"/>
          </a:xfrm>
          <a:prstGeom prst="rect">
            <a:avLst/>
          </a:prstGeom>
        </p:spPr>
        <p:txBody>
          <a:bodyPr wrap="square">
            <a:spAutoFit/>
          </a:bodyPr>
          <a:lstStyle/>
          <a:p>
            <a:pPr>
              <a:lnSpc>
                <a:spcPct val="125000"/>
              </a:lnSpc>
            </a:pPr>
            <a:r>
              <a:rPr lang="en-US" altLang="zh-CN" sz="2000" dirty="0"/>
              <a:t>SNE</a:t>
            </a:r>
            <a:r>
              <a:rPr lang="zh-CN" altLang="en-US" sz="2000" dirty="0"/>
              <a:t>的思想是，在高维空间中距离很近的数据点降维到低维空间中后仍然要保持这个邻居关系，且该关系通过概率体现。</a:t>
            </a:r>
          </a:p>
        </p:txBody>
      </p:sp>
      <mc:AlternateContent xmlns:mc="http://schemas.openxmlformats.org/markup-compatibility/2006" xmlns:a14="http://schemas.microsoft.com/office/drawing/2010/main">
        <mc:Choice Requires="a14">
          <p:sp>
            <p:nvSpPr>
              <p:cNvPr id="5" name="矩形 4">
                <a:extLst>
                  <a:ext uri="{FF2B5EF4-FFF2-40B4-BE49-F238E27FC236}">
                    <a16:creationId xmlns:a16="http://schemas.microsoft.com/office/drawing/2014/main" id="{FEBE80E3-EE8A-4B91-A1B6-9D2174599656}"/>
                  </a:ext>
                </a:extLst>
              </p:cNvPr>
              <p:cNvSpPr/>
              <p:nvPr/>
            </p:nvSpPr>
            <p:spPr>
              <a:xfrm>
                <a:off x="1476374" y="2687261"/>
                <a:ext cx="7091108" cy="860748"/>
              </a:xfrm>
              <a:prstGeom prst="rect">
                <a:avLst/>
              </a:prstGeom>
            </p:spPr>
            <p:txBody>
              <a:bodyPr wrap="none">
                <a:spAutoFit/>
              </a:bodyPr>
              <a:lstStyle/>
              <a:p>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在高维空间中计算完数据之间的相似度</a:t>
                </a:r>
                <a14:m>
                  <m:oMath xmlns:m="http://schemas.openxmlformats.org/officeDocument/2006/math">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𝑆</m:t>
                    </m:r>
                    <m:r>
                      <a:rPr lang="en-US" altLang="zh-CN" sz="2400"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acc>
                      <m:accPr>
                        <m:chr m:val="⃗"/>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𝑥</m:t>
                            </m:r>
                          </m:e>
                          <m:sub>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𝑖</m:t>
                            </m:r>
                          </m:sub>
                        </m:sSub>
                      </m:e>
                    </m:acc>
                    <m:r>
                      <a:rPr lang="en-US" altLang="zh-CN" sz="2400"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acc>
                      <m:accPr>
                        <m:chr m:val="⃗"/>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𝑥</m:t>
                            </m:r>
                          </m:e>
                          <m:sub>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𝑗</m:t>
                            </m:r>
                          </m:sub>
                        </m:sSub>
                      </m:e>
                    </m:acc>
                    <m:r>
                      <a:rPr lang="en-US" altLang="zh-CN" sz="2400"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oMath>
                </a14:m>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a:t>
                </a:r>
                <a:endParaRPr lang="en-US"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将其换算成概率（类似于</a:t>
                </a:r>
                <a:r>
                  <a:rPr lang="en-US" altLang="zh-CN" sz="2400" kern="0" dirty="0" err="1">
                    <a:solidFill>
                      <a:srgbClr val="000000"/>
                    </a:solidFill>
                    <a:latin typeface="Times New Roman" panose="02020603050405020304" pitchFamily="18" charset="0"/>
                    <a:ea typeface="宋体" panose="02010600030101010101" pitchFamily="2" charset="-122"/>
                  </a:rPr>
                  <a:t>Softmax</a:t>
                </a:r>
                <a:r>
                  <a:rPr lang="zh-CN"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的方式）：</a:t>
                </a:r>
                <a:endParaRPr lang="zh-CN" altLang="en-US" sz="2400" dirty="0"/>
              </a:p>
            </p:txBody>
          </p:sp>
        </mc:Choice>
        <mc:Fallback xmlns="">
          <p:sp>
            <p:nvSpPr>
              <p:cNvPr id="5" name="矩形 4">
                <a:extLst>
                  <a:ext uri="{FF2B5EF4-FFF2-40B4-BE49-F238E27FC236}">
                    <a16:creationId xmlns:a16="http://schemas.microsoft.com/office/drawing/2014/main" id="{FEBE80E3-EE8A-4B91-A1B6-9D2174599656}"/>
                  </a:ext>
                </a:extLst>
              </p:cNvPr>
              <p:cNvSpPr>
                <a:spLocks noRot="1" noChangeAspect="1" noMove="1" noResize="1" noEditPoints="1" noAdjustHandles="1" noChangeArrowheads="1" noChangeShapeType="1" noTextEdit="1"/>
              </p:cNvSpPr>
              <p:nvPr/>
            </p:nvSpPr>
            <p:spPr>
              <a:xfrm>
                <a:off x="1476374" y="2687261"/>
                <a:ext cx="7091108" cy="860748"/>
              </a:xfrm>
              <a:prstGeom prst="rect">
                <a:avLst/>
              </a:prstGeom>
              <a:blipFill>
                <a:blip r:embed="rId3"/>
                <a:stretch>
                  <a:fillRect l="-1290" t="-7801" r="-430" b="-16312"/>
                </a:stretch>
              </a:blipFill>
            </p:spPr>
            <p:txBody>
              <a:bodyPr/>
              <a:lstStyle/>
              <a:p>
                <a:r>
                  <a:rPr lang="zh-CN" altLang="en-US">
                    <a:noFill/>
                  </a:rPr>
                  <a:t> </a:t>
                </a:r>
              </a:p>
            </p:txBody>
          </p:sp>
        </mc:Fallback>
      </mc:AlternateContent>
      <p:graphicFrame>
        <p:nvGraphicFramePr>
          <p:cNvPr id="6" name="对象 5">
            <a:extLst>
              <a:ext uri="{FF2B5EF4-FFF2-40B4-BE49-F238E27FC236}">
                <a16:creationId xmlns:a16="http://schemas.microsoft.com/office/drawing/2014/main" id="{6CA55569-BE89-4CD9-B62D-8A77D7C8FD40}"/>
              </a:ext>
            </a:extLst>
          </p:cNvPr>
          <p:cNvGraphicFramePr>
            <a:graphicFrameLocks noChangeAspect="1"/>
          </p:cNvGraphicFramePr>
          <p:nvPr>
            <p:extLst>
              <p:ext uri="{D42A27DB-BD31-4B8C-83A1-F6EECF244321}">
                <p14:modId xmlns:p14="http://schemas.microsoft.com/office/powerpoint/2010/main" val="3491876388"/>
              </p:ext>
            </p:extLst>
          </p:nvPr>
        </p:nvGraphicFramePr>
        <p:xfrm>
          <a:off x="7524750" y="3117635"/>
          <a:ext cx="2971800" cy="1403350"/>
        </p:xfrm>
        <a:graphic>
          <a:graphicData uri="http://schemas.openxmlformats.org/presentationml/2006/ole">
            <mc:AlternateContent xmlns:mc="http://schemas.openxmlformats.org/markup-compatibility/2006">
              <mc:Choice xmlns:v="urn:schemas-microsoft-com:vml" Requires="v">
                <p:oleObj spid="_x0000_s16400" name="Equation" r:id="rId4" imgW="1371481" imgH="647685" progId="Equation.DSMT4">
                  <p:embed/>
                </p:oleObj>
              </mc:Choice>
              <mc:Fallback>
                <p:oleObj name="Equation" r:id="rId4" imgW="1371481" imgH="647685" progId="Equation.DSMT4">
                  <p:embed/>
                  <p:pic>
                    <p:nvPicPr>
                      <p:cNvPr id="0" name=""/>
                      <p:cNvPicPr/>
                      <p:nvPr/>
                    </p:nvPicPr>
                    <p:blipFill>
                      <a:blip r:embed="rId5"/>
                      <a:stretch>
                        <a:fillRect/>
                      </a:stretch>
                    </p:blipFill>
                    <p:spPr>
                      <a:xfrm>
                        <a:off x="7524750" y="3117635"/>
                        <a:ext cx="2971800" cy="1403350"/>
                      </a:xfrm>
                      <a:prstGeom prst="rect">
                        <a:avLst/>
                      </a:prstGeom>
                    </p:spPr>
                  </p:pic>
                </p:oleObj>
              </mc:Fallback>
            </mc:AlternateContent>
          </a:graphicData>
        </a:graphic>
      </p:graphicFrame>
      <p:sp>
        <p:nvSpPr>
          <p:cNvPr id="9" name="矩形 8">
            <a:extLst>
              <a:ext uri="{FF2B5EF4-FFF2-40B4-BE49-F238E27FC236}">
                <a16:creationId xmlns:a16="http://schemas.microsoft.com/office/drawing/2014/main" id="{F2640644-75BD-4D64-97E1-1681BD018327}"/>
              </a:ext>
            </a:extLst>
          </p:cNvPr>
          <p:cNvSpPr/>
          <p:nvPr/>
        </p:nvSpPr>
        <p:spPr>
          <a:xfrm>
            <a:off x="1359458" y="4652102"/>
            <a:ext cx="3877985" cy="461665"/>
          </a:xfrm>
          <a:prstGeom prst="rect">
            <a:avLst/>
          </a:prstGeom>
        </p:spPr>
        <p:txBody>
          <a:bodyPr wrap="none">
            <a:spAutoFit/>
          </a:bodyPr>
          <a:lstStyle/>
          <a:p>
            <a:r>
              <a:rPr lang="zh-CN" altLang="en-US" sz="2400" dirty="0"/>
              <a:t>同理，低维空间的计算为：</a:t>
            </a:r>
          </a:p>
        </p:txBody>
      </p:sp>
      <p:graphicFrame>
        <p:nvGraphicFramePr>
          <p:cNvPr id="10" name="对象 9">
            <a:extLst>
              <a:ext uri="{FF2B5EF4-FFF2-40B4-BE49-F238E27FC236}">
                <a16:creationId xmlns:a16="http://schemas.microsoft.com/office/drawing/2014/main" id="{6B6D6785-4A7F-4F58-AA96-F4338742396C}"/>
              </a:ext>
            </a:extLst>
          </p:cNvPr>
          <p:cNvGraphicFramePr>
            <a:graphicFrameLocks noChangeAspect="1"/>
          </p:cNvGraphicFramePr>
          <p:nvPr>
            <p:extLst>
              <p:ext uri="{D42A27DB-BD31-4B8C-83A1-F6EECF244321}">
                <p14:modId xmlns:p14="http://schemas.microsoft.com/office/powerpoint/2010/main" val="3019413564"/>
              </p:ext>
            </p:extLst>
          </p:nvPr>
        </p:nvGraphicFramePr>
        <p:xfrm>
          <a:off x="5237443" y="4225129"/>
          <a:ext cx="2951160" cy="1403349"/>
        </p:xfrm>
        <a:graphic>
          <a:graphicData uri="http://schemas.openxmlformats.org/presentationml/2006/ole">
            <mc:AlternateContent xmlns:mc="http://schemas.openxmlformats.org/markup-compatibility/2006">
              <mc:Choice xmlns:v="urn:schemas-microsoft-com:vml" Requires="v">
                <p:oleObj spid="_x0000_s16401" name="Equation" r:id="rId6" imgW="1362122" imgH="647685" progId="Equation.DSMT4">
                  <p:embed/>
                </p:oleObj>
              </mc:Choice>
              <mc:Fallback>
                <p:oleObj name="Equation" r:id="rId6" imgW="1362122" imgH="647685" progId="Equation.DSMT4">
                  <p:embed/>
                  <p:pic>
                    <p:nvPicPr>
                      <p:cNvPr id="0" name=""/>
                      <p:cNvPicPr/>
                      <p:nvPr/>
                    </p:nvPicPr>
                    <p:blipFill>
                      <a:blip r:embed="rId7"/>
                      <a:stretch>
                        <a:fillRect/>
                      </a:stretch>
                    </p:blipFill>
                    <p:spPr>
                      <a:xfrm>
                        <a:off x="5237443" y="4225129"/>
                        <a:ext cx="2951160" cy="1403349"/>
                      </a:xfrm>
                      <a:prstGeom prst="rect">
                        <a:avLst/>
                      </a:prstGeom>
                    </p:spPr>
                  </p:pic>
                </p:oleObj>
              </mc:Fallback>
            </mc:AlternateContent>
          </a:graphicData>
        </a:graphic>
      </p:graphicFrame>
    </p:spTree>
    <p:extLst>
      <p:ext uri="{BB962C8B-B14F-4D97-AF65-F5344CB8AC3E}">
        <p14:creationId xmlns:p14="http://schemas.microsoft.com/office/powerpoint/2010/main" val="22513236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63100"/>
            <a:ext cx="4253133" cy="669013"/>
          </a:xfrm>
        </p:spPr>
        <p:txBody>
          <a:bodyPr/>
          <a:lstStyle/>
          <a:p>
            <a:r>
              <a:rPr lang="en-US" altLang="zh-CN" dirty="0"/>
              <a:t>SNE</a:t>
            </a:r>
            <a:endParaRPr lang="zh-CN" altLang="en-US" dirty="0"/>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31</a:t>
            </a:fld>
            <a:endParaRPr lang="en-US" dirty="0">
              <a:solidFill>
                <a:prstClr val="white">
                  <a:lumMod val="50000"/>
                </a:prstClr>
              </a:solidFill>
            </a:endParaRPr>
          </a:p>
        </p:txBody>
      </p:sp>
      <p:sp>
        <p:nvSpPr>
          <p:cNvPr id="5" name="矩形 4">
            <a:extLst>
              <a:ext uri="{FF2B5EF4-FFF2-40B4-BE49-F238E27FC236}">
                <a16:creationId xmlns:a16="http://schemas.microsoft.com/office/drawing/2014/main" id="{D77E632E-6166-4BF0-9750-F6DF3779BED3}"/>
              </a:ext>
            </a:extLst>
          </p:cNvPr>
          <p:cNvSpPr/>
          <p:nvPr/>
        </p:nvSpPr>
        <p:spPr>
          <a:xfrm>
            <a:off x="504824" y="1257985"/>
            <a:ext cx="9420225" cy="972830"/>
          </a:xfrm>
          <a:prstGeom prst="rect">
            <a:avLst/>
          </a:prstGeom>
        </p:spPr>
        <p:txBody>
          <a:bodyPr wrap="square">
            <a:spAutoFit/>
          </a:bodyPr>
          <a:lstStyle/>
          <a:p>
            <a:pPr>
              <a:lnSpc>
                <a:spcPct val="125000"/>
              </a:lnSpc>
            </a:pPr>
            <a:r>
              <a:rPr lang="zh-CN" altLang="en-US" sz="2400" dirty="0"/>
              <a:t>通过相对熵（又称</a:t>
            </a:r>
            <a:r>
              <a:rPr lang="en-US" altLang="zh-CN" sz="2400" dirty="0"/>
              <a:t>KL</a:t>
            </a:r>
            <a:r>
              <a:rPr lang="zh-CN" altLang="en-US" sz="2400" dirty="0"/>
              <a:t>散度）来衡量这两个概率分布的相似度或差距，值越小，说明两个分布越接近。相对熵定义为：</a:t>
            </a:r>
          </a:p>
        </p:txBody>
      </p:sp>
      <p:graphicFrame>
        <p:nvGraphicFramePr>
          <p:cNvPr id="6" name="对象 5">
            <a:extLst>
              <a:ext uri="{FF2B5EF4-FFF2-40B4-BE49-F238E27FC236}">
                <a16:creationId xmlns:a16="http://schemas.microsoft.com/office/drawing/2014/main" id="{C1574054-7380-42E2-B860-7D2057E5FA21}"/>
              </a:ext>
            </a:extLst>
          </p:cNvPr>
          <p:cNvGraphicFramePr>
            <a:graphicFrameLocks noChangeAspect="1"/>
          </p:cNvGraphicFramePr>
          <p:nvPr>
            <p:extLst>
              <p:ext uri="{D42A27DB-BD31-4B8C-83A1-F6EECF244321}">
                <p14:modId xmlns:p14="http://schemas.microsoft.com/office/powerpoint/2010/main" val="2272876533"/>
              </p:ext>
            </p:extLst>
          </p:nvPr>
        </p:nvGraphicFramePr>
        <p:xfrm>
          <a:off x="5214936" y="2230815"/>
          <a:ext cx="4376429" cy="1029748"/>
        </p:xfrm>
        <a:graphic>
          <a:graphicData uri="http://schemas.openxmlformats.org/presentationml/2006/ole">
            <mc:AlternateContent xmlns:mc="http://schemas.openxmlformats.org/markup-compatibility/2006">
              <mc:Choice xmlns:v="urn:schemas-microsoft-com:vml" Requires="v">
                <p:oleObj spid="_x0000_s17422" name="Equation" r:id="rId3" imgW="1781126" imgH="419069" progId="Equation.DSMT4">
                  <p:embed/>
                </p:oleObj>
              </mc:Choice>
              <mc:Fallback>
                <p:oleObj name="Equation" r:id="rId3" imgW="1781126" imgH="419069" progId="Equation.DSMT4">
                  <p:embed/>
                  <p:pic>
                    <p:nvPicPr>
                      <p:cNvPr id="0" name=""/>
                      <p:cNvPicPr/>
                      <p:nvPr/>
                    </p:nvPicPr>
                    <p:blipFill>
                      <a:blip r:embed="rId4"/>
                      <a:stretch>
                        <a:fillRect/>
                      </a:stretch>
                    </p:blipFill>
                    <p:spPr>
                      <a:xfrm>
                        <a:off x="5214936" y="2230815"/>
                        <a:ext cx="4376429" cy="1029748"/>
                      </a:xfrm>
                      <a:prstGeom prst="rect">
                        <a:avLst/>
                      </a:prstGeom>
                    </p:spPr>
                  </p:pic>
                </p:oleObj>
              </mc:Fallback>
            </mc:AlternateContent>
          </a:graphicData>
        </a:graphic>
      </p:graphicFrame>
      <p:sp>
        <p:nvSpPr>
          <p:cNvPr id="7" name="矩形 6">
            <a:extLst>
              <a:ext uri="{FF2B5EF4-FFF2-40B4-BE49-F238E27FC236}">
                <a16:creationId xmlns:a16="http://schemas.microsoft.com/office/drawing/2014/main" id="{D28A5832-3D26-44C7-9230-73F8F91801F7}"/>
              </a:ext>
            </a:extLst>
          </p:cNvPr>
          <p:cNvSpPr/>
          <p:nvPr/>
        </p:nvSpPr>
        <p:spPr>
          <a:xfrm>
            <a:off x="504824" y="3739634"/>
            <a:ext cx="4493538" cy="461665"/>
          </a:xfrm>
          <a:prstGeom prst="rect">
            <a:avLst/>
          </a:prstGeom>
        </p:spPr>
        <p:txBody>
          <a:bodyPr wrap="none">
            <a:spAutoFit/>
          </a:bodyPr>
          <a:lstStyle/>
          <a:p>
            <a:r>
              <a:rPr lang="zh-CN" altLang="en-US" sz="2400" dirty="0"/>
              <a:t>降维的目标是最小化如下函数：</a:t>
            </a:r>
          </a:p>
        </p:txBody>
      </p:sp>
      <p:graphicFrame>
        <p:nvGraphicFramePr>
          <p:cNvPr id="8" name="对象 7">
            <a:extLst>
              <a:ext uri="{FF2B5EF4-FFF2-40B4-BE49-F238E27FC236}">
                <a16:creationId xmlns:a16="http://schemas.microsoft.com/office/drawing/2014/main" id="{AAE3DC77-D555-4A1B-8696-2CBB83E04A91}"/>
              </a:ext>
            </a:extLst>
          </p:cNvPr>
          <p:cNvGraphicFramePr>
            <a:graphicFrameLocks noChangeAspect="1"/>
          </p:cNvGraphicFramePr>
          <p:nvPr>
            <p:extLst>
              <p:ext uri="{D42A27DB-BD31-4B8C-83A1-F6EECF244321}">
                <p14:modId xmlns:p14="http://schemas.microsoft.com/office/powerpoint/2010/main" val="2268755418"/>
              </p:ext>
            </p:extLst>
          </p:nvPr>
        </p:nvGraphicFramePr>
        <p:xfrm>
          <a:off x="3576638" y="4233393"/>
          <a:ext cx="7007899" cy="1164693"/>
        </p:xfrm>
        <a:graphic>
          <a:graphicData uri="http://schemas.openxmlformats.org/presentationml/2006/ole">
            <mc:AlternateContent xmlns:mc="http://schemas.openxmlformats.org/markup-compatibility/2006">
              <mc:Choice xmlns:v="urn:schemas-microsoft-com:vml" Requires="v">
                <p:oleObj spid="_x0000_s17423" name="Equation" r:id="rId5" imgW="3381187" imgH="561999" progId="Equation.DSMT4">
                  <p:embed/>
                </p:oleObj>
              </mc:Choice>
              <mc:Fallback>
                <p:oleObj name="Equation" r:id="rId5" imgW="3381187" imgH="561999" progId="Equation.DSMT4">
                  <p:embed/>
                  <p:pic>
                    <p:nvPicPr>
                      <p:cNvPr id="0" name=""/>
                      <p:cNvPicPr/>
                      <p:nvPr/>
                    </p:nvPicPr>
                    <p:blipFill>
                      <a:blip r:embed="rId6"/>
                      <a:stretch>
                        <a:fillRect/>
                      </a:stretch>
                    </p:blipFill>
                    <p:spPr>
                      <a:xfrm>
                        <a:off x="3576638" y="4233393"/>
                        <a:ext cx="7007899" cy="1164693"/>
                      </a:xfrm>
                      <a:prstGeom prst="rect">
                        <a:avLst/>
                      </a:prstGeom>
                    </p:spPr>
                  </p:pic>
                </p:oleObj>
              </mc:Fallback>
            </mc:AlternateContent>
          </a:graphicData>
        </a:graphic>
      </p:graphicFrame>
    </p:spTree>
    <p:extLst>
      <p:ext uri="{BB962C8B-B14F-4D97-AF65-F5344CB8AC3E}">
        <p14:creationId xmlns:p14="http://schemas.microsoft.com/office/powerpoint/2010/main" val="28819319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63100"/>
            <a:ext cx="9672858" cy="669013"/>
          </a:xfrm>
        </p:spPr>
        <p:txBody>
          <a:bodyPr/>
          <a:lstStyle/>
          <a:p>
            <a:r>
              <a:rPr lang="zh-CN" altLang="en-US" dirty="0"/>
              <a:t>非线性降维：</a:t>
            </a:r>
            <a:r>
              <a:rPr lang="en-US" altLang="zh-CN" dirty="0"/>
              <a:t>t</a:t>
            </a:r>
            <a:r>
              <a:rPr lang="zh-CN" altLang="en-US" dirty="0"/>
              <a:t>分布随机近邻嵌入 </a:t>
            </a:r>
            <a:r>
              <a:rPr lang="en-US" altLang="zh-CN" dirty="0"/>
              <a:t>t-SNE</a:t>
            </a:r>
            <a:endParaRPr lang="zh-CN" altLang="en-US" dirty="0"/>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32</a:t>
            </a:fld>
            <a:endParaRPr lang="en-US" dirty="0">
              <a:solidFill>
                <a:prstClr val="white">
                  <a:lumMod val="50000"/>
                </a:prstClr>
              </a:solidFill>
            </a:endParaRPr>
          </a:p>
        </p:txBody>
      </p:sp>
      <p:sp>
        <p:nvSpPr>
          <p:cNvPr id="4" name="矩形 3">
            <a:extLst>
              <a:ext uri="{FF2B5EF4-FFF2-40B4-BE49-F238E27FC236}">
                <a16:creationId xmlns:a16="http://schemas.microsoft.com/office/drawing/2014/main" id="{FED06301-3953-4425-AC7E-C9FE3E838EF8}"/>
              </a:ext>
            </a:extLst>
          </p:cNvPr>
          <p:cNvSpPr/>
          <p:nvPr/>
        </p:nvSpPr>
        <p:spPr>
          <a:xfrm>
            <a:off x="252192" y="1686466"/>
            <a:ext cx="9348788" cy="511166"/>
          </a:xfrm>
          <a:prstGeom prst="rect">
            <a:avLst/>
          </a:prstGeom>
        </p:spPr>
        <p:txBody>
          <a:bodyPr wrap="square">
            <a:spAutoFit/>
          </a:bodyPr>
          <a:lstStyle/>
          <a:p>
            <a:pPr>
              <a:lnSpc>
                <a:spcPct val="125000"/>
              </a:lnSpc>
            </a:pPr>
            <a:r>
              <a:rPr lang="en-US" altLang="zh-CN" sz="2400" dirty="0"/>
              <a:t>t-SNE</a:t>
            </a:r>
            <a:r>
              <a:rPr lang="zh-CN" altLang="en-US" sz="2400" dirty="0"/>
              <a:t>中，高维空间的相似度的计算没有变化，而低维空间：</a:t>
            </a:r>
          </a:p>
        </p:txBody>
      </p:sp>
      <p:graphicFrame>
        <p:nvGraphicFramePr>
          <p:cNvPr id="5" name="对象 4">
            <a:extLst>
              <a:ext uri="{FF2B5EF4-FFF2-40B4-BE49-F238E27FC236}">
                <a16:creationId xmlns:a16="http://schemas.microsoft.com/office/drawing/2014/main" id="{A7749972-5CAE-4AC1-8E60-86C5F1D08DD1}"/>
              </a:ext>
            </a:extLst>
          </p:cNvPr>
          <p:cNvGraphicFramePr>
            <a:graphicFrameLocks noChangeAspect="1"/>
          </p:cNvGraphicFramePr>
          <p:nvPr>
            <p:extLst>
              <p:ext uri="{D42A27DB-BD31-4B8C-83A1-F6EECF244321}">
                <p14:modId xmlns:p14="http://schemas.microsoft.com/office/powerpoint/2010/main" val="2803462736"/>
              </p:ext>
            </p:extLst>
          </p:nvPr>
        </p:nvGraphicFramePr>
        <p:xfrm>
          <a:off x="8439371" y="1406950"/>
          <a:ext cx="3500437" cy="1070197"/>
        </p:xfrm>
        <a:graphic>
          <a:graphicData uri="http://schemas.openxmlformats.org/presentationml/2006/ole">
            <mc:AlternateContent xmlns:mc="http://schemas.openxmlformats.org/markup-compatibility/2006">
              <mc:Choice xmlns:v="urn:schemas-microsoft-com:vml" Requires="v">
                <p:oleObj spid="_x0000_s18440" name="Equation" r:id="rId3" imgW="1495310" imgH="457232" progId="Equation.DSMT4">
                  <p:embed/>
                </p:oleObj>
              </mc:Choice>
              <mc:Fallback>
                <p:oleObj name="Equation" r:id="rId3" imgW="1495310" imgH="457232" progId="Equation.DSMT4">
                  <p:embed/>
                  <p:pic>
                    <p:nvPicPr>
                      <p:cNvPr id="0" name=""/>
                      <p:cNvPicPr/>
                      <p:nvPr/>
                    </p:nvPicPr>
                    <p:blipFill>
                      <a:blip r:embed="rId4"/>
                      <a:stretch>
                        <a:fillRect/>
                      </a:stretch>
                    </p:blipFill>
                    <p:spPr>
                      <a:xfrm>
                        <a:off x="8439371" y="1406950"/>
                        <a:ext cx="3500437" cy="1070197"/>
                      </a:xfrm>
                      <a:prstGeom prst="rect">
                        <a:avLst/>
                      </a:prstGeom>
                    </p:spPr>
                  </p:pic>
                </p:oleObj>
              </mc:Fallback>
            </mc:AlternateContent>
          </a:graphicData>
        </a:graphic>
      </p:graphicFrame>
      <p:sp>
        <p:nvSpPr>
          <p:cNvPr id="6" name="矩形 5">
            <a:extLst>
              <a:ext uri="{FF2B5EF4-FFF2-40B4-BE49-F238E27FC236}">
                <a16:creationId xmlns:a16="http://schemas.microsoft.com/office/drawing/2014/main" id="{ECEED0C1-8C86-4E10-BB28-341E62FC92CA}"/>
              </a:ext>
            </a:extLst>
          </p:cNvPr>
          <p:cNvSpPr/>
          <p:nvPr/>
        </p:nvSpPr>
        <p:spPr>
          <a:xfrm>
            <a:off x="1128712" y="2562132"/>
            <a:ext cx="9934575" cy="1210844"/>
          </a:xfrm>
          <a:prstGeom prst="rect">
            <a:avLst/>
          </a:prstGeom>
        </p:spPr>
        <p:txBody>
          <a:bodyPr wrap="square">
            <a:spAutoFit/>
          </a:bodyPr>
          <a:lstStyle/>
          <a:p>
            <a:pPr>
              <a:lnSpc>
                <a:spcPct val="125000"/>
              </a:lnSpc>
            </a:pPr>
            <a:r>
              <a:rPr lang="zh-CN" altLang="en-US" sz="2000" dirty="0"/>
              <a:t>    为什么要这么做呢？原先两数据之间距离较近，降维后仍然是邻近的；原先两数据之间距离较远，那么降维后距离会更远。也就是</a:t>
            </a:r>
            <a:r>
              <a:rPr lang="en-US" altLang="zh-CN" sz="2000" dirty="0"/>
              <a:t>t-SNE</a:t>
            </a:r>
            <a:r>
              <a:rPr lang="zh-CN" altLang="en-US" sz="2000" dirty="0"/>
              <a:t>聚集了相似的数据，同时放大不同类数据之间的差异，将其区分开，尤其适合可视化。</a:t>
            </a:r>
          </a:p>
        </p:txBody>
      </p:sp>
      <p:pic>
        <p:nvPicPr>
          <p:cNvPr id="7" name="图片 6">
            <a:extLst>
              <a:ext uri="{FF2B5EF4-FFF2-40B4-BE49-F238E27FC236}">
                <a16:creationId xmlns:a16="http://schemas.microsoft.com/office/drawing/2014/main" id="{A757098B-6C11-4020-9A31-42653F49C768}"/>
              </a:ext>
            </a:extLst>
          </p:cNvPr>
          <p:cNvPicPr>
            <a:picLocks noChangeAspect="1"/>
          </p:cNvPicPr>
          <p:nvPr/>
        </p:nvPicPr>
        <p:blipFill>
          <a:blip r:embed="rId5"/>
          <a:stretch>
            <a:fillRect/>
          </a:stretch>
        </p:blipFill>
        <p:spPr>
          <a:xfrm>
            <a:off x="1752109" y="3772435"/>
            <a:ext cx="8687779" cy="2821672"/>
          </a:xfrm>
          <a:prstGeom prst="rect">
            <a:avLst/>
          </a:prstGeom>
        </p:spPr>
      </p:pic>
    </p:spTree>
    <p:extLst>
      <p:ext uri="{BB962C8B-B14F-4D97-AF65-F5344CB8AC3E}">
        <p14:creationId xmlns:p14="http://schemas.microsoft.com/office/powerpoint/2010/main" val="26740613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63100"/>
            <a:ext cx="4253133" cy="669013"/>
          </a:xfrm>
        </p:spPr>
        <p:txBody>
          <a:bodyPr/>
          <a:lstStyle/>
          <a:p>
            <a:r>
              <a:rPr lang="en-US" altLang="zh-CN" dirty="0"/>
              <a:t>4 </a:t>
            </a:r>
            <a:r>
              <a:rPr lang="zh-CN" altLang="en-US" dirty="0"/>
              <a:t>自编码器：</a:t>
            </a:r>
            <a:r>
              <a:rPr lang="en-US" altLang="zh-CN" dirty="0"/>
              <a:t>AE</a:t>
            </a:r>
            <a:endParaRPr lang="zh-CN" altLang="en-US" dirty="0"/>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33</a:t>
            </a:fld>
            <a:endParaRPr lang="en-US" dirty="0">
              <a:solidFill>
                <a:prstClr val="white">
                  <a:lumMod val="50000"/>
                </a:prstClr>
              </a:solidFill>
            </a:endParaRPr>
          </a:p>
        </p:txBody>
      </p:sp>
      <p:sp>
        <p:nvSpPr>
          <p:cNvPr id="4" name="矩形 3">
            <a:extLst>
              <a:ext uri="{FF2B5EF4-FFF2-40B4-BE49-F238E27FC236}">
                <a16:creationId xmlns:a16="http://schemas.microsoft.com/office/drawing/2014/main" id="{57B4237B-B826-4EF7-BF52-6BD4CE2500EA}"/>
              </a:ext>
            </a:extLst>
          </p:cNvPr>
          <p:cNvSpPr/>
          <p:nvPr/>
        </p:nvSpPr>
        <p:spPr>
          <a:xfrm>
            <a:off x="514349" y="1280458"/>
            <a:ext cx="11610975" cy="1896160"/>
          </a:xfrm>
          <a:prstGeom prst="rect">
            <a:avLst/>
          </a:prstGeom>
        </p:spPr>
        <p:txBody>
          <a:bodyPr wrap="square">
            <a:spAutoFit/>
          </a:bodyPr>
          <a:lstStyle/>
          <a:p>
            <a:pPr>
              <a:lnSpc>
                <a:spcPct val="125000"/>
              </a:lnSpc>
            </a:pPr>
            <a:r>
              <a:rPr lang="zh-CN" altLang="en-US" sz="2400" dirty="0"/>
              <a:t>    </a:t>
            </a:r>
            <a:r>
              <a:rPr lang="en-US" altLang="zh-CN" sz="2400" dirty="0"/>
              <a:t>AE</a:t>
            </a:r>
            <a:r>
              <a:rPr lang="zh-CN" altLang="en-US" sz="2400" dirty="0"/>
              <a:t>实质上就是一个压缩和解压的过程，编码器（</a:t>
            </a:r>
            <a:r>
              <a:rPr lang="en-US" altLang="zh-CN" sz="2400" dirty="0"/>
              <a:t>Encoder</a:t>
            </a:r>
            <a:r>
              <a:rPr lang="zh-CN" altLang="en-US" sz="2400" dirty="0"/>
              <a:t>）和解码器（</a:t>
            </a:r>
            <a:r>
              <a:rPr lang="en-US" altLang="zh-CN" sz="2400" dirty="0"/>
              <a:t>Decoder</a:t>
            </a:r>
            <a:r>
              <a:rPr lang="zh-CN" altLang="en-US" sz="2400" dirty="0"/>
              <a:t>）都是神经网络，前者对输入向量进行降维，后者将降维后的向量尽可能地还原为输入向量。虽然是两个神经网络，但它俩不能单独训练，需要将两者连接起来，看作一个神经网络，同时训练，训练好后单独取出编码器用来做降维，解码器暂时不需要了。</a:t>
            </a:r>
          </a:p>
        </p:txBody>
      </p:sp>
      <p:pic>
        <p:nvPicPr>
          <p:cNvPr id="5" name="图片 4">
            <a:extLst>
              <a:ext uri="{FF2B5EF4-FFF2-40B4-BE49-F238E27FC236}">
                <a16:creationId xmlns:a16="http://schemas.microsoft.com/office/drawing/2014/main" id="{F5F7693B-89F7-4574-8353-E04A5E88F8DB}"/>
              </a:ext>
            </a:extLst>
          </p:cNvPr>
          <p:cNvPicPr>
            <a:picLocks noChangeAspect="1"/>
          </p:cNvPicPr>
          <p:nvPr/>
        </p:nvPicPr>
        <p:blipFill>
          <a:blip r:embed="rId2"/>
          <a:stretch>
            <a:fillRect/>
          </a:stretch>
        </p:blipFill>
        <p:spPr>
          <a:xfrm>
            <a:off x="1629052" y="3324963"/>
            <a:ext cx="8933895" cy="2711053"/>
          </a:xfrm>
          <a:prstGeom prst="rect">
            <a:avLst/>
          </a:prstGeom>
        </p:spPr>
      </p:pic>
    </p:spTree>
    <p:extLst>
      <p:ext uri="{BB962C8B-B14F-4D97-AF65-F5344CB8AC3E}">
        <p14:creationId xmlns:p14="http://schemas.microsoft.com/office/powerpoint/2010/main" val="13829541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63100"/>
            <a:ext cx="4253133" cy="669013"/>
          </a:xfrm>
        </p:spPr>
        <p:txBody>
          <a:bodyPr/>
          <a:lstStyle/>
          <a:p>
            <a:r>
              <a:rPr lang="zh-CN" altLang="en-US" dirty="0"/>
              <a:t>自编码器：</a:t>
            </a:r>
            <a:r>
              <a:rPr lang="en-US" altLang="zh-CN" dirty="0"/>
              <a:t>AE</a:t>
            </a:r>
            <a:endParaRPr lang="zh-CN" altLang="en-US" dirty="0"/>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34</a:t>
            </a:fld>
            <a:endParaRPr lang="en-US" dirty="0">
              <a:solidFill>
                <a:prstClr val="white">
                  <a:lumMod val="50000"/>
                </a:prstClr>
              </a:solidFill>
            </a:endParaRPr>
          </a:p>
        </p:txBody>
      </p:sp>
      <p:sp>
        <p:nvSpPr>
          <p:cNvPr id="4" name="矩形 3">
            <a:extLst>
              <a:ext uri="{FF2B5EF4-FFF2-40B4-BE49-F238E27FC236}">
                <a16:creationId xmlns:a16="http://schemas.microsoft.com/office/drawing/2014/main" id="{A70B7DE1-216C-4BD3-8D19-3F452368B426}"/>
              </a:ext>
            </a:extLst>
          </p:cNvPr>
          <p:cNvSpPr/>
          <p:nvPr/>
        </p:nvSpPr>
        <p:spPr>
          <a:xfrm>
            <a:off x="1081087" y="1370647"/>
            <a:ext cx="10029825" cy="1210844"/>
          </a:xfrm>
          <a:prstGeom prst="rect">
            <a:avLst/>
          </a:prstGeom>
        </p:spPr>
        <p:txBody>
          <a:bodyPr wrap="square">
            <a:spAutoFit/>
          </a:bodyPr>
          <a:lstStyle/>
          <a:p>
            <a:pPr>
              <a:lnSpc>
                <a:spcPct val="125000"/>
              </a:lnSpc>
            </a:pPr>
            <a:r>
              <a:rPr lang="zh-CN" altLang="en-US" sz="2000" dirty="0"/>
              <a:t>神经网络的隐含层都是线性的，并且编码器与解码器之间的那一层有了一个新名字</a:t>
            </a:r>
            <a:r>
              <a:rPr lang="en-US" altLang="zh-CN" sz="2000" dirty="0"/>
              <a:t>——</a:t>
            </a:r>
            <a:r>
              <a:rPr lang="zh-CN" altLang="en-US" sz="2000" dirty="0"/>
              <a:t>瓶颈层（</a:t>
            </a:r>
            <a:r>
              <a:rPr lang="en-US" altLang="zh-CN" sz="2000" dirty="0"/>
              <a:t>Bottleneck Layer</a:t>
            </a:r>
            <a:r>
              <a:rPr lang="zh-CN" altLang="en-US" sz="2000" dirty="0"/>
              <a:t>）。该名字从何而来呢？编码器的降维结果的维度数目远小于原来的输入，隐含层会非常的狭窄（神经元数量非常少），所以有瓶颈之称。</a:t>
            </a:r>
          </a:p>
        </p:txBody>
      </p:sp>
      <p:sp>
        <p:nvSpPr>
          <p:cNvPr id="5" name="矩形 4">
            <a:extLst>
              <a:ext uri="{FF2B5EF4-FFF2-40B4-BE49-F238E27FC236}">
                <a16:creationId xmlns:a16="http://schemas.microsoft.com/office/drawing/2014/main" id="{9D267114-39BE-42B3-8020-EDA29408A9E8}"/>
              </a:ext>
            </a:extLst>
          </p:cNvPr>
          <p:cNvSpPr/>
          <p:nvPr/>
        </p:nvSpPr>
        <p:spPr>
          <a:xfrm>
            <a:off x="2064543" y="5687014"/>
            <a:ext cx="8062912" cy="707886"/>
          </a:xfrm>
          <a:prstGeom prst="rect">
            <a:avLst/>
          </a:prstGeom>
        </p:spPr>
        <p:txBody>
          <a:bodyPr wrap="square">
            <a:spAutoFit/>
          </a:bodyPr>
          <a:lstStyle/>
          <a:p>
            <a:r>
              <a:rPr lang="zh-CN" altLang="en-US" sz="2000" dirty="0"/>
              <a:t>在非线性情况下，深度自编码器的优势就体现出来了，编码器和解码器都是拥有多个隐含层的神经网络。</a:t>
            </a:r>
          </a:p>
        </p:txBody>
      </p:sp>
      <p:pic>
        <p:nvPicPr>
          <p:cNvPr id="6" name="图片 5">
            <a:extLst>
              <a:ext uri="{FF2B5EF4-FFF2-40B4-BE49-F238E27FC236}">
                <a16:creationId xmlns:a16="http://schemas.microsoft.com/office/drawing/2014/main" id="{C95F787D-E9FC-4EBF-8F2B-3E227399E3DB}"/>
              </a:ext>
            </a:extLst>
          </p:cNvPr>
          <p:cNvPicPr>
            <a:picLocks noChangeAspect="1"/>
          </p:cNvPicPr>
          <p:nvPr/>
        </p:nvPicPr>
        <p:blipFill>
          <a:blip r:embed="rId2"/>
          <a:stretch>
            <a:fillRect/>
          </a:stretch>
        </p:blipFill>
        <p:spPr>
          <a:xfrm>
            <a:off x="2311987" y="2581491"/>
            <a:ext cx="7568024" cy="2951167"/>
          </a:xfrm>
          <a:prstGeom prst="rect">
            <a:avLst/>
          </a:prstGeom>
        </p:spPr>
      </p:pic>
    </p:spTree>
    <p:extLst>
      <p:ext uri="{BB962C8B-B14F-4D97-AF65-F5344CB8AC3E}">
        <p14:creationId xmlns:p14="http://schemas.microsoft.com/office/powerpoint/2010/main" val="35356112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63100"/>
            <a:ext cx="10196733" cy="669013"/>
          </a:xfrm>
        </p:spPr>
        <p:txBody>
          <a:bodyPr/>
          <a:lstStyle/>
          <a:p>
            <a:r>
              <a:rPr lang="zh-CN" altLang="en-US" dirty="0"/>
              <a:t>降噪自编码器 </a:t>
            </a:r>
            <a:r>
              <a:rPr lang="en-US" altLang="zh-CN" dirty="0"/>
              <a:t>DAE</a:t>
            </a:r>
            <a:r>
              <a:rPr lang="zh-CN" altLang="en-US" dirty="0"/>
              <a:t>、收缩自编码器 </a:t>
            </a:r>
            <a:r>
              <a:rPr lang="en-US" altLang="zh-CN" dirty="0"/>
              <a:t>CAE</a:t>
            </a:r>
            <a:endParaRPr lang="zh-CN" altLang="en-US" dirty="0"/>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35</a:t>
            </a:fld>
            <a:endParaRPr lang="en-US" dirty="0">
              <a:solidFill>
                <a:prstClr val="white">
                  <a:lumMod val="50000"/>
                </a:prstClr>
              </a:solidFill>
            </a:endParaRPr>
          </a:p>
        </p:txBody>
      </p:sp>
      <p:sp>
        <p:nvSpPr>
          <p:cNvPr id="4" name="矩形 3">
            <a:extLst>
              <a:ext uri="{FF2B5EF4-FFF2-40B4-BE49-F238E27FC236}">
                <a16:creationId xmlns:a16="http://schemas.microsoft.com/office/drawing/2014/main" id="{58C76572-4571-4148-8A93-710B30785A23}"/>
              </a:ext>
            </a:extLst>
          </p:cNvPr>
          <p:cNvSpPr/>
          <p:nvPr/>
        </p:nvSpPr>
        <p:spPr>
          <a:xfrm>
            <a:off x="1743075" y="1285012"/>
            <a:ext cx="8705850" cy="1210844"/>
          </a:xfrm>
          <a:prstGeom prst="rect">
            <a:avLst/>
          </a:prstGeom>
        </p:spPr>
        <p:txBody>
          <a:bodyPr wrap="square">
            <a:spAutoFit/>
          </a:bodyPr>
          <a:lstStyle/>
          <a:p>
            <a:pPr>
              <a:lnSpc>
                <a:spcPct val="125000"/>
              </a:lnSpc>
            </a:pPr>
            <a:r>
              <a:rPr lang="zh-CN" altLang="en-US" sz="2000" dirty="0"/>
              <a:t>给输入数据加上噪声（相当于在输入层使用</a:t>
            </a:r>
            <a:r>
              <a:rPr lang="en-US" altLang="zh-CN" sz="2000" dirty="0"/>
              <a:t>Dropout</a:t>
            </a:r>
            <a:r>
              <a:rPr lang="zh-CN" altLang="en-US" sz="2000" dirty="0"/>
              <a:t>机制），这会迫使自编码器去学会剔除噪声的影响并还原出干净的输入数据，让自编码器学习到更能反映输入数据的本质特征，因此其泛化能力会更强。</a:t>
            </a:r>
          </a:p>
        </p:txBody>
      </p:sp>
      <p:pic>
        <p:nvPicPr>
          <p:cNvPr id="6" name="图片 5">
            <a:extLst>
              <a:ext uri="{FF2B5EF4-FFF2-40B4-BE49-F238E27FC236}">
                <a16:creationId xmlns:a16="http://schemas.microsoft.com/office/drawing/2014/main" id="{2936523B-4469-49EC-B5E0-71E18A758B27}"/>
              </a:ext>
            </a:extLst>
          </p:cNvPr>
          <p:cNvPicPr>
            <a:picLocks noChangeAspect="1"/>
          </p:cNvPicPr>
          <p:nvPr/>
        </p:nvPicPr>
        <p:blipFill>
          <a:blip r:embed="rId2"/>
          <a:stretch>
            <a:fillRect/>
          </a:stretch>
        </p:blipFill>
        <p:spPr>
          <a:xfrm>
            <a:off x="252192" y="2648755"/>
            <a:ext cx="8623463" cy="3753335"/>
          </a:xfrm>
          <a:prstGeom prst="rect">
            <a:avLst/>
          </a:prstGeom>
        </p:spPr>
      </p:pic>
      <p:sp>
        <p:nvSpPr>
          <p:cNvPr id="7" name="矩形 6">
            <a:extLst>
              <a:ext uri="{FF2B5EF4-FFF2-40B4-BE49-F238E27FC236}">
                <a16:creationId xmlns:a16="http://schemas.microsoft.com/office/drawing/2014/main" id="{040BD23F-8CF4-4DE6-923D-E1864BEFA2CE}"/>
              </a:ext>
            </a:extLst>
          </p:cNvPr>
          <p:cNvSpPr/>
          <p:nvPr/>
        </p:nvSpPr>
        <p:spPr>
          <a:xfrm>
            <a:off x="9144000" y="3429000"/>
            <a:ext cx="3048000" cy="1595565"/>
          </a:xfrm>
          <a:prstGeom prst="rect">
            <a:avLst/>
          </a:prstGeom>
        </p:spPr>
        <p:txBody>
          <a:bodyPr wrap="square">
            <a:spAutoFit/>
          </a:bodyPr>
          <a:lstStyle/>
          <a:p>
            <a:pPr>
              <a:lnSpc>
                <a:spcPct val="125000"/>
              </a:lnSpc>
            </a:pPr>
            <a:r>
              <a:rPr lang="zh-CN" altLang="en-US" sz="2000" dirty="0"/>
              <a:t>左图不加噪声，在瓶颈层前加一个约束层，将输入发生变化所带来的影响最小化，即收缩。</a:t>
            </a:r>
          </a:p>
        </p:txBody>
      </p:sp>
    </p:spTree>
    <p:extLst>
      <p:ext uri="{BB962C8B-B14F-4D97-AF65-F5344CB8AC3E}">
        <p14:creationId xmlns:p14="http://schemas.microsoft.com/office/powerpoint/2010/main" val="24790729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63100"/>
            <a:ext cx="5634258" cy="669013"/>
          </a:xfrm>
        </p:spPr>
        <p:txBody>
          <a:bodyPr/>
          <a:lstStyle/>
          <a:p>
            <a:r>
              <a:rPr lang="en-US" altLang="zh-CN" dirty="0"/>
              <a:t>AE</a:t>
            </a:r>
            <a:r>
              <a:rPr lang="zh-CN" altLang="en-US" dirty="0"/>
              <a:t>应用在</a:t>
            </a:r>
            <a:r>
              <a:rPr lang="en-US" altLang="zh-CN" dirty="0"/>
              <a:t>CNN</a:t>
            </a:r>
            <a:r>
              <a:rPr lang="zh-CN" altLang="en-US" dirty="0"/>
              <a:t>中的例子</a:t>
            </a:r>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36</a:t>
            </a:fld>
            <a:endParaRPr lang="en-US" dirty="0">
              <a:solidFill>
                <a:prstClr val="white">
                  <a:lumMod val="50000"/>
                </a:prstClr>
              </a:solidFill>
            </a:endParaRPr>
          </a:p>
        </p:txBody>
      </p:sp>
      <p:pic>
        <p:nvPicPr>
          <p:cNvPr id="4" name="图片 3">
            <a:extLst>
              <a:ext uri="{FF2B5EF4-FFF2-40B4-BE49-F238E27FC236}">
                <a16:creationId xmlns:a16="http://schemas.microsoft.com/office/drawing/2014/main" id="{EAA7B008-DC38-4EAB-AD52-2C2246A6B739}"/>
              </a:ext>
            </a:extLst>
          </p:cNvPr>
          <p:cNvPicPr>
            <a:picLocks noChangeAspect="1"/>
          </p:cNvPicPr>
          <p:nvPr/>
        </p:nvPicPr>
        <p:blipFill>
          <a:blip r:embed="rId2"/>
          <a:stretch>
            <a:fillRect/>
          </a:stretch>
        </p:blipFill>
        <p:spPr>
          <a:xfrm>
            <a:off x="3611110" y="1171162"/>
            <a:ext cx="4550679" cy="5223738"/>
          </a:xfrm>
          <a:prstGeom prst="rect">
            <a:avLst/>
          </a:prstGeom>
        </p:spPr>
      </p:pic>
      <p:sp>
        <p:nvSpPr>
          <p:cNvPr id="5" name="矩形 4">
            <a:extLst>
              <a:ext uri="{FF2B5EF4-FFF2-40B4-BE49-F238E27FC236}">
                <a16:creationId xmlns:a16="http://schemas.microsoft.com/office/drawing/2014/main" id="{968C0985-DF1D-4251-9EA0-09F74F9AF57A}"/>
              </a:ext>
            </a:extLst>
          </p:cNvPr>
          <p:cNvSpPr/>
          <p:nvPr/>
        </p:nvSpPr>
        <p:spPr>
          <a:xfrm>
            <a:off x="8571091" y="2631217"/>
            <a:ext cx="3116012" cy="1595565"/>
          </a:xfrm>
          <a:prstGeom prst="rect">
            <a:avLst/>
          </a:prstGeom>
        </p:spPr>
        <p:txBody>
          <a:bodyPr wrap="square">
            <a:spAutoFit/>
          </a:bodyPr>
          <a:lstStyle/>
          <a:p>
            <a:pPr>
              <a:lnSpc>
                <a:spcPct val="125000"/>
              </a:lnSpc>
            </a:pPr>
            <a:r>
              <a:rPr lang="zh-CN" altLang="en-US" sz="2000" dirty="0"/>
              <a:t>卷积神经网络的操作是交替地使用卷积层和池化层，使得图片越来越精简，类似于编码器</a:t>
            </a:r>
          </a:p>
        </p:txBody>
      </p:sp>
      <p:sp>
        <p:nvSpPr>
          <p:cNvPr id="6" name="矩形 5">
            <a:extLst>
              <a:ext uri="{FF2B5EF4-FFF2-40B4-BE49-F238E27FC236}">
                <a16:creationId xmlns:a16="http://schemas.microsoft.com/office/drawing/2014/main" id="{424796F7-1691-4A3E-AEE2-58C37A8D80CE}"/>
              </a:ext>
            </a:extLst>
          </p:cNvPr>
          <p:cNvSpPr/>
          <p:nvPr/>
        </p:nvSpPr>
        <p:spPr>
          <a:xfrm>
            <a:off x="688071" y="2823578"/>
            <a:ext cx="2381250" cy="1210844"/>
          </a:xfrm>
          <a:prstGeom prst="rect">
            <a:avLst/>
          </a:prstGeom>
        </p:spPr>
        <p:txBody>
          <a:bodyPr wrap="square">
            <a:spAutoFit/>
          </a:bodyPr>
          <a:lstStyle/>
          <a:p>
            <a:pPr>
              <a:lnSpc>
                <a:spcPct val="125000"/>
              </a:lnSpc>
            </a:pPr>
            <a:r>
              <a:rPr lang="zh-CN" altLang="en-US" sz="2000" dirty="0"/>
              <a:t>解码器，做与卷积和池化相反的操作，去还原图片</a:t>
            </a:r>
          </a:p>
        </p:txBody>
      </p:sp>
    </p:spTree>
    <p:extLst>
      <p:ext uri="{BB962C8B-B14F-4D97-AF65-F5344CB8AC3E}">
        <p14:creationId xmlns:p14="http://schemas.microsoft.com/office/powerpoint/2010/main" val="1636841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id="{4CEB81BE-C0A4-4D4A-BC75-C0685ABCC5D6}"/>
              </a:ext>
            </a:extLst>
          </p:cNvPr>
          <p:cNvSpPr/>
          <p:nvPr/>
        </p:nvSpPr>
        <p:spPr>
          <a:xfrm>
            <a:off x="3886933" y="2376784"/>
            <a:ext cx="4418134" cy="1569660"/>
          </a:xfrm>
          <a:prstGeom prst="rect">
            <a:avLst/>
          </a:prstGeom>
          <a:noFill/>
        </p:spPr>
        <p:txBody>
          <a:bodyPr wrap="square" lIns="91440" tIns="45720" rIns="91440" bIns="45720">
            <a:spAutoFit/>
          </a:bodyPr>
          <a:lstStyle/>
          <a:p>
            <a:pPr algn="ctr"/>
            <a:r>
              <a:rPr lang="en-US" altLang="zh-CN" sz="96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Thanks</a:t>
            </a:r>
            <a:endParaRPr lang="zh-CN" altLang="en-US" sz="96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extLst>
      <p:ext uri="{BB962C8B-B14F-4D97-AF65-F5344CB8AC3E}">
        <p14:creationId xmlns:p14="http://schemas.microsoft.com/office/powerpoint/2010/main" val="26039494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pPr lvl="0"/>
            <a:fld id="{FCEE2C88-6C8F-484D-AF69-578F576B1F44}" type="slidenum">
              <a:rPr lang="en-US" noProof="0" smtClean="0">
                <a:latin typeface="+mn-lt"/>
                <a:cs typeface="+mn-ea"/>
                <a:sym typeface="+mn-lt"/>
              </a:rPr>
              <a:pPr lvl="0"/>
              <a:t>4</a:t>
            </a:fld>
            <a:endParaRPr lang="en-US" noProof="0" dirty="0">
              <a:latin typeface="+mn-lt"/>
              <a:cs typeface="+mn-ea"/>
              <a:sym typeface="+mn-lt"/>
            </a:endParaRPr>
          </a:p>
        </p:txBody>
      </p:sp>
      <p:grpSp>
        <p:nvGrpSpPr>
          <p:cNvPr id="11" name="Group 8"/>
          <p:cNvGrpSpPr>
            <a:grpSpLocks noChangeAspect="1"/>
          </p:cNvGrpSpPr>
          <p:nvPr/>
        </p:nvGrpSpPr>
        <p:grpSpPr bwMode="auto">
          <a:xfrm>
            <a:off x="3898374" y="1644650"/>
            <a:ext cx="1927225" cy="2284413"/>
            <a:chOff x="2456" y="1036"/>
            <a:chExt cx="1214" cy="1439"/>
          </a:xfrm>
        </p:grpSpPr>
        <p:sp>
          <p:nvSpPr>
            <p:cNvPr id="12" name="AutoShape 7"/>
            <p:cNvSpPr>
              <a:spLocks noChangeAspect="1" noChangeArrowheads="1" noTextEdit="1"/>
            </p:cNvSpPr>
            <p:nvPr/>
          </p:nvSpPr>
          <p:spPr bwMode="auto">
            <a:xfrm>
              <a:off x="2456" y="1036"/>
              <a:ext cx="1214" cy="1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 name="Rectangle 9"/>
            <p:cNvSpPr>
              <a:spLocks noChangeArrowheads="1"/>
            </p:cNvSpPr>
            <p:nvPr/>
          </p:nvSpPr>
          <p:spPr bwMode="auto">
            <a:xfrm>
              <a:off x="2871" y="1350"/>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zh-CN" sz="1800" b="0" i="0" u="none" strike="noStrike" cap="none" normalizeH="0" baseline="0" dirty="0">
                <a:ln>
                  <a:noFill/>
                </a:ln>
                <a:effectLst/>
                <a:latin typeface="+mn-lt"/>
                <a:cs typeface="+mn-ea"/>
                <a:sym typeface="+mn-lt"/>
              </a:endParaRPr>
            </a:p>
          </p:txBody>
        </p:sp>
      </p:grpSp>
      <p:sp>
        <p:nvSpPr>
          <p:cNvPr id="27" name="文本占位符 17"/>
          <p:cNvSpPr txBox="1">
            <a:spLocks/>
          </p:cNvSpPr>
          <p:nvPr/>
        </p:nvSpPr>
        <p:spPr>
          <a:xfrm>
            <a:off x="252193" y="436880"/>
            <a:ext cx="4538882" cy="58744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4000" dirty="0">
                <a:latin typeface="+mn-lt"/>
                <a:cs typeface="+mn-ea"/>
                <a:sym typeface="+mn-lt"/>
              </a:rPr>
              <a:t>为什么需要降维？</a:t>
            </a:r>
          </a:p>
        </p:txBody>
      </p:sp>
      <p:sp>
        <p:nvSpPr>
          <p:cNvPr id="4" name="矩形 3">
            <a:extLst>
              <a:ext uri="{FF2B5EF4-FFF2-40B4-BE49-F238E27FC236}">
                <a16:creationId xmlns:a16="http://schemas.microsoft.com/office/drawing/2014/main" id="{86291F1A-0AC9-4415-9F64-D1D0AD57F4F6}"/>
              </a:ext>
            </a:extLst>
          </p:cNvPr>
          <p:cNvSpPr/>
          <p:nvPr/>
        </p:nvSpPr>
        <p:spPr>
          <a:xfrm>
            <a:off x="980548" y="3667236"/>
            <a:ext cx="10067919" cy="1595565"/>
          </a:xfrm>
          <a:prstGeom prst="rect">
            <a:avLst/>
          </a:prstGeom>
        </p:spPr>
        <p:txBody>
          <a:bodyPr wrap="square">
            <a:spAutoFit/>
          </a:bodyPr>
          <a:lstStyle/>
          <a:p>
            <a:pPr>
              <a:lnSpc>
                <a:spcPct val="125000"/>
              </a:lnSpc>
            </a:pPr>
            <a:r>
              <a:rPr lang="zh-CN" altLang="en-US" sz="2000" dirty="0"/>
              <a:t>    在互联网大数据场景下，处理高维数据不仅会给算法带来挑战（如高维空间的冗余信息、噪声，会带来误差和庞大的计算量），还不便于可视化的分析，而降维可以提取数据内部的本质结构，做到取其精华、去其糟泊，在数学上最直观的体现就是从高维稀疏向量转变成低维稠密向量。</a:t>
            </a:r>
          </a:p>
        </p:txBody>
      </p:sp>
      <p:sp>
        <p:nvSpPr>
          <p:cNvPr id="7" name="矩形 6">
            <a:extLst>
              <a:ext uri="{FF2B5EF4-FFF2-40B4-BE49-F238E27FC236}">
                <a16:creationId xmlns:a16="http://schemas.microsoft.com/office/drawing/2014/main" id="{8F3AA51C-F562-43FF-8BD4-4F623080604D}"/>
              </a:ext>
            </a:extLst>
          </p:cNvPr>
          <p:cNvSpPr/>
          <p:nvPr/>
        </p:nvSpPr>
        <p:spPr>
          <a:xfrm>
            <a:off x="980548" y="2143125"/>
            <a:ext cx="10230904" cy="826124"/>
          </a:xfrm>
          <a:prstGeom prst="rect">
            <a:avLst/>
          </a:prstGeom>
        </p:spPr>
        <p:txBody>
          <a:bodyPr wrap="square">
            <a:spAutoFit/>
          </a:bodyPr>
          <a:lstStyle/>
          <a:p>
            <a:pPr>
              <a:lnSpc>
                <a:spcPct val="125000"/>
              </a:lnSpc>
            </a:pPr>
            <a:r>
              <a:rPr lang="zh-CN" altLang="en-US" sz="2000" dirty="0"/>
              <a:t>    无监督学习是机器学习的一种学习方式，期望从无标签的数据中学习出一些有用的信息，例如特征、类别、结构以及概率分布。无监督学习的两种主流的学习方式是降维和聚类。</a:t>
            </a:r>
          </a:p>
        </p:txBody>
      </p:sp>
    </p:spTree>
    <p:extLst>
      <p:ext uri="{BB962C8B-B14F-4D97-AF65-F5344CB8AC3E}">
        <p14:creationId xmlns:p14="http://schemas.microsoft.com/office/powerpoint/2010/main" val="2074045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2 </a:t>
            </a:r>
            <a:r>
              <a:rPr lang="zh-CN" altLang="en-US" dirty="0"/>
              <a:t>线性降维：主成分分析 </a:t>
            </a:r>
            <a:r>
              <a:rPr lang="en-US" altLang="zh-CN" dirty="0"/>
              <a:t>PCA</a:t>
            </a:r>
            <a:endParaRPr lang="zh-CN" altLang="en-US" dirty="0"/>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5</a:t>
            </a:fld>
            <a:endParaRPr lang="en-US" dirty="0">
              <a:solidFill>
                <a:prstClr val="white">
                  <a:lumMod val="50000"/>
                </a:prstClr>
              </a:solidFill>
            </a:endParaRPr>
          </a:p>
        </p:txBody>
      </p:sp>
      <p:sp>
        <p:nvSpPr>
          <p:cNvPr id="6" name="矩形 5">
            <a:extLst>
              <a:ext uri="{FF2B5EF4-FFF2-40B4-BE49-F238E27FC236}">
                <a16:creationId xmlns:a16="http://schemas.microsoft.com/office/drawing/2014/main" id="{FEA86182-5214-4906-8AC3-81C082014D2B}"/>
              </a:ext>
            </a:extLst>
          </p:cNvPr>
          <p:cNvSpPr/>
          <p:nvPr/>
        </p:nvSpPr>
        <p:spPr>
          <a:xfrm>
            <a:off x="1423987" y="1534209"/>
            <a:ext cx="9344025" cy="400110"/>
          </a:xfrm>
          <a:prstGeom prst="rect">
            <a:avLst/>
          </a:prstGeom>
        </p:spPr>
        <p:txBody>
          <a:bodyPr wrap="square">
            <a:spAutoFit/>
          </a:bodyPr>
          <a:lstStyle/>
          <a:p>
            <a:r>
              <a:rPr lang="en-US" altLang="zh-CN" sz="2000" dirty="0"/>
              <a:t>PCA </a:t>
            </a:r>
            <a:r>
              <a:rPr lang="zh-CN" altLang="en-US" sz="2000" dirty="0"/>
              <a:t>的思想就是降维后的数据要尽量地分散开，从数学角度看就是方差要最大。</a:t>
            </a:r>
          </a:p>
        </p:txBody>
      </p:sp>
      <p:pic>
        <p:nvPicPr>
          <p:cNvPr id="7" name="图片 6">
            <a:extLst>
              <a:ext uri="{FF2B5EF4-FFF2-40B4-BE49-F238E27FC236}">
                <a16:creationId xmlns:a16="http://schemas.microsoft.com/office/drawing/2014/main" id="{B7EA09DA-5FCD-4A4D-AB07-B68885A24D21}"/>
              </a:ext>
            </a:extLst>
          </p:cNvPr>
          <p:cNvPicPr>
            <a:picLocks noChangeAspect="1"/>
          </p:cNvPicPr>
          <p:nvPr/>
        </p:nvPicPr>
        <p:blipFill>
          <a:blip r:embed="rId2"/>
          <a:stretch>
            <a:fillRect/>
          </a:stretch>
        </p:blipFill>
        <p:spPr>
          <a:xfrm>
            <a:off x="615073" y="2288790"/>
            <a:ext cx="4531828" cy="3035001"/>
          </a:xfrm>
          <a:prstGeom prst="rect">
            <a:avLst/>
          </a:prstGeom>
        </p:spPr>
      </p:pic>
      <p:pic>
        <p:nvPicPr>
          <p:cNvPr id="8" name="图片 7">
            <a:extLst>
              <a:ext uri="{FF2B5EF4-FFF2-40B4-BE49-F238E27FC236}">
                <a16:creationId xmlns:a16="http://schemas.microsoft.com/office/drawing/2014/main" id="{D69DE771-BB9C-4E8B-A742-8696F6A4ED59}"/>
              </a:ext>
            </a:extLst>
          </p:cNvPr>
          <p:cNvPicPr>
            <a:picLocks noChangeAspect="1"/>
          </p:cNvPicPr>
          <p:nvPr/>
        </p:nvPicPr>
        <p:blipFill>
          <a:blip r:embed="rId3"/>
          <a:stretch>
            <a:fillRect/>
          </a:stretch>
        </p:blipFill>
        <p:spPr>
          <a:xfrm>
            <a:off x="6447725" y="2288790"/>
            <a:ext cx="4537155" cy="2989363"/>
          </a:xfrm>
          <a:prstGeom prst="rect">
            <a:avLst/>
          </a:prstGeom>
        </p:spPr>
      </p:pic>
      <p:sp>
        <p:nvSpPr>
          <p:cNvPr id="9" name="箭头: 右 8">
            <a:extLst>
              <a:ext uri="{FF2B5EF4-FFF2-40B4-BE49-F238E27FC236}">
                <a16:creationId xmlns:a16="http://schemas.microsoft.com/office/drawing/2014/main" id="{CD4C90ED-4A13-4222-801D-03F153726033}"/>
              </a:ext>
            </a:extLst>
          </p:cNvPr>
          <p:cNvSpPr/>
          <p:nvPr/>
        </p:nvSpPr>
        <p:spPr>
          <a:xfrm>
            <a:off x="5232148" y="3541155"/>
            <a:ext cx="978408" cy="484632"/>
          </a:xfrm>
          <a:prstGeom prst="rightArrow">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id="{1ACA38F8-D4DD-470D-A959-E1CAA2D629A6}"/>
              </a:ext>
            </a:extLst>
          </p:cNvPr>
          <p:cNvSpPr/>
          <p:nvPr/>
        </p:nvSpPr>
        <p:spPr>
          <a:xfrm>
            <a:off x="1295399" y="5752536"/>
            <a:ext cx="9601200" cy="400110"/>
          </a:xfrm>
          <a:prstGeom prst="rect">
            <a:avLst/>
          </a:prstGeom>
        </p:spPr>
        <p:txBody>
          <a:bodyPr wrap="square">
            <a:spAutoFit/>
          </a:bodyPr>
          <a:lstStyle/>
          <a:p>
            <a:r>
              <a:rPr lang="zh-CN" altLang="en-US" sz="2000" dirty="0"/>
              <a:t>从直观感觉上，红线轴是最合适的，较大的方差很好地保留了数据之间的区分性。</a:t>
            </a:r>
          </a:p>
        </p:txBody>
      </p:sp>
    </p:spTree>
    <p:extLst>
      <p:ext uri="{BB962C8B-B14F-4D97-AF65-F5344CB8AC3E}">
        <p14:creationId xmlns:p14="http://schemas.microsoft.com/office/powerpoint/2010/main" val="13582591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2" y="463100"/>
            <a:ext cx="3757833" cy="669013"/>
          </a:xfrm>
        </p:spPr>
        <p:txBody>
          <a:bodyPr/>
          <a:lstStyle/>
          <a:p>
            <a:r>
              <a:rPr lang="en-US" altLang="zh-CN" dirty="0"/>
              <a:t>PCA </a:t>
            </a:r>
            <a:r>
              <a:rPr lang="zh-CN" altLang="en-US" dirty="0"/>
              <a:t>原理解析</a:t>
            </a:r>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6</a:t>
            </a:fld>
            <a:endParaRPr lang="en-US" dirty="0">
              <a:solidFill>
                <a:prstClr val="white">
                  <a:lumMod val="50000"/>
                </a:prstClr>
              </a:solidFill>
            </a:endParaRPr>
          </a:p>
        </p:txBody>
      </p:sp>
      <p:pic>
        <p:nvPicPr>
          <p:cNvPr id="4" name="图片 3">
            <a:extLst>
              <a:ext uri="{FF2B5EF4-FFF2-40B4-BE49-F238E27FC236}">
                <a16:creationId xmlns:a16="http://schemas.microsoft.com/office/drawing/2014/main" id="{436A38C0-E336-46C4-ABBE-245550D61CC3}"/>
              </a:ext>
            </a:extLst>
          </p:cNvPr>
          <p:cNvPicPr>
            <a:picLocks noChangeAspect="1"/>
          </p:cNvPicPr>
          <p:nvPr/>
        </p:nvPicPr>
        <p:blipFill>
          <a:blip r:embed="rId3"/>
          <a:stretch>
            <a:fillRect/>
          </a:stretch>
        </p:blipFill>
        <p:spPr>
          <a:xfrm>
            <a:off x="3359202" y="1370238"/>
            <a:ext cx="7169045" cy="1813985"/>
          </a:xfrm>
          <a:prstGeom prst="rect">
            <a:avLst/>
          </a:prstGeom>
        </p:spPr>
      </p:pic>
      <p:pic>
        <p:nvPicPr>
          <p:cNvPr id="8" name="图片 7">
            <a:extLst>
              <a:ext uri="{FF2B5EF4-FFF2-40B4-BE49-F238E27FC236}">
                <a16:creationId xmlns:a16="http://schemas.microsoft.com/office/drawing/2014/main" id="{31CAEA18-2F6C-45FC-879D-19FD202C951C}"/>
              </a:ext>
            </a:extLst>
          </p:cNvPr>
          <p:cNvPicPr/>
          <p:nvPr/>
        </p:nvPicPr>
        <p:blipFill>
          <a:blip r:embed="rId4"/>
          <a:stretch>
            <a:fillRect/>
          </a:stretch>
        </p:blipFill>
        <p:spPr>
          <a:xfrm>
            <a:off x="3359202" y="3964622"/>
            <a:ext cx="6737298" cy="1932715"/>
          </a:xfrm>
          <a:prstGeom prst="rect">
            <a:avLst/>
          </a:prstGeom>
        </p:spPr>
      </p:pic>
      <p:sp>
        <p:nvSpPr>
          <p:cNvPr id="6" name="文本框 5">
            <a:extLst>
              <a:ext uri="{FF2B5EF4-FFF2-40B4-BE49-F238E27FC236}">
                <a16:creationId xmlns:a16="http://schemas.microsoft.com/office/drawing/2014/main" id="{CE1C2ACC-8E1A-415E-A525-9F2D177DE797}"/>
              </a:ext>
            </a:extLst>
          </p:cNvPr>
          <p:cNvSpPr txBox="1"/>
          <p:nvPr/>
        </p:nvSpPr>
        <p:spPr>
          <a:xfrm>
            <a:off x="1577110" y="1927021"/>
            <a:ext cx="1107996" cy="646331"/>
          </a:xfrm>
          <a:prstGeom prst="rect">
            <a:avLst/>
          </a:prstGeom>
          <a:noFill/>
        </p:spPr>
        <p:txBody>
          <a:bodyPr wrap="none" rtlCol="0">
            <a:spAutoFit/>
          </a:bodyPr>
          <a:lstStyle/>
          <a:p>
            <a:r>
              <a:rPr lang="zh-CN" altLang="en-US" sz="3600" dirty="0"/>
              <a:t>数据</a:t>
            </a:r>
          </a:p>
        </p:txBody>
      </p:sp>
      <p:sp>
        <p:nvSpPr>
          <p:cNvPr id="9" name="文本框 8">
            <a:extLst>
              <a:ext uri="{FF2B5EF4-FFF2-40B4-BE49-F238E27FC236}">
                <a16:creationId xmlns:a16="http://schemas.microsoft.com/office/drawing/2014/main" id="{D26F3E31-1285-41A8-B9CF-E80F60E54296}"/>
              </a:ext>
            </a:extLst>
          </p:cNvPr>
          <p:cNvSpPr txBox="1"/>
          <p:nvPr/>
        </p:nvSpPr>
        <p:spPr>
          <a:xfrm>
            <a:off x="990600" y="4607813"/>
            <a:ext cx="2031325" cy="646331"/>
          </a:xfrm>
          <a:prstGeom prst="rect">
            <a:avLst/>
          </a:prstGeom>
          <a:noFill/>
        </p:spPr>
        <p:txBody>
          <a:bodyPr wrap="none" rtlCol="0">
            <a:spAutoFit/>
          </a:bodyPr>
          <a:lstStyle/>
          <a:p>
            <a:r>
              <a:rPr lang="zh-CN" altLang="en-US" sz="3600" dirty="0"/>
              <a:t>矩阵变换</a:t>
            </a:r>
          </a:p>
        </p:txBody>
      </p:sp>
    </p:spTree>
    <p:extLst>
      <p:ext uri="{BB962C8B-B14F-4D97-AF65-F5344CB8AC3E}">
        <p14:creationId xmlns:p14="http://schemas.microsoft.com/office/powerpoint/2010/main" val="20890822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252193" y="463100"/>
            <a:ext cx="4336926" cy="669013"/>
          </a:xfrm>
        </p:spPr>
        <p:txBody>
          <a:bodyPr/>
          <a:lstStyle/>
          <a:p>
            <a:r>
              <a:rPr lang="en-US" altLang="zh-CN" dirty="0"/>
              <a:t>PCA </a:t>
            </a:r>
            <a:r>
              <a:rPr lang="zh-CN" altLang="en-US" dirty="0"/>
              <a:t>原理解析</a:t>
            </a:r>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7</a:t>
            </a:fld>
            <a:endParaRPr lang="en-US" dirty="0">
              <a:solidFill>
                <a:prstClr val="white">
                  <a:lumMod val="50000"/>
                </a:prstClr>
              </a:solidFill>
            </a:endParaRPr>
          </a:p>
        </p:txBody>
      </p:sp>
      <p:sp>
        <p:nvSpPr>
          <p:cNvPr id="12" name="文本框 11">
            <a:extLst>
              <a:ext uri="{FF2B5EF4-FFF2-40B4-BE49-F238E27FC236}">
                <a16:creationId xmlns:a16="http://schemas.microsoft.com/office/drawing/2014/main" id="{738BFEE1-F9A2-4719-A375-D6F764638E6E}"/>
              </a:ext>
            </a:extLst>
          </p:cNvPr>
          <p:cNvSpPr txBox="1"/>
          <p:nvPr/>
        </p:nvSpPr>
        <p:spPr>
          <a:xfrm>
            <a:off x="5433256" y="670448"/>
            <a:ext cx="2031325" cy="461665"/>
          </a:xfrm>
          <a:prstGeom prst="rect">
            <a:avLst/>
          </a:prstGeom>
          <a:noFill/>
        </p:spPr>
        <p:txBody>
          <a:bodyPr wrap="none" rtlCol="0">
            <a:spAutoFit/>
          </a:bodyPr>
          <a:lstStyle/>
          <a:p>
            <a:r>
              <a:rPr lang="zh-CN" altLang="en-US" sz="2400" dirty="0"/>
              <a:t>方差与协方差</a:t>
            </a:r>
          </a:p>
        </p:txBody>
      </p:sp>
      <p:graphicFrame>
        <p:nvGraphicFramePr>
          <p:cNvPr id="16" name="对象 15">
            <a:extLst>
              <a:ext uri="{FF2B5EF4-FFF2-40B4-BE49-F238E27FC236}">
                <a16:creationId xmlns:a16="http://schemas.microsoft.com/office/drawing/2014/main" id="{813DDB40-F78E-46AB-9675-51A46E421AD1}"/>
              </a:ext>
            </a:extLst>
          </p:cNvPr>
          <p:cNvGraphicFramePr>
            <a:graphicFrameLocks noChangeAspect="1"/>
          </p:cNvGraphicFramePr>
          <p:nvPr>
            <p:extLst>
              <p:ext uri="{D42A27DB-BD31-4B8C-83A1-F6EECF244321}">
                <p14:modId xmlns:p14="http://schemas.microsoft.com/office/powerpoint/2010/main" val="2504919472"/>
              </p:ext>
            </p:extLst>
          </p:nvPr>
        </p:nvGraphicFramePr>
        <p:xfrm>
          <a:off x="6908754" y="1600657"/>
          <a:ext cx="2368953" cy="752923"/>
        </p:xfrm>
        <a:graphic>
          <a:graphicData uri="http://schemas.openxmlformats.org/presentationml/2006/ole">
            <mc:AlternateContent xmlns:mc="http://schemas.openxmlformats.org/markup-compatibility/2006">
              <mc:Choice xmlns:v="urn:schemas-microsoft-com:vml" Requires="v">
                <p:oleObj spid="_x0000_s1100" name="Equation" r:id="rId3" imgW="1228574" imgH="390627" progId="Equation.DSMT4">
                  <p:embed/>
                </p:oleObj>
              </mc:Choice>
              <mc:Fallback>
                <p:oleObj name="Equation" r:id="rId3" imgW="1228574" imgH="390627" progId="Equation.DSMT4">
                  <p:embed/>
                  <p:pic>
                    <p:nvPicPr>
                      <p:cNvPr id="0" name=""/>
                      <p:cNvPicPr/>
                      <p:nvPr/>
                    </p:nvPicPr>
                    <p:blipFill>
                      <a:blip r:embed="rId4"/>
                      <a:stretch>
                        <a:fillRect/>
                      </a:stretch>
                    </p:blipFill>
                    <p:spPr>
                      <a:xfrm>
                        <a:off x="6908754" y="1600657"/>
                        <a:ext cx="2368953" cy="752923"/>
                      </a:xfrm>
                      <a:prstGeom prst="rect">
                        <a:avLst/>
                      </a:prstGeom>
                    </p:spPr>
                  </p:pic>
                </p:oleObj>
              </mc:Fallback>
            </mc:AlternateContent>
          </a:graphicData>
        </a:graphic>
      </p:graphicFrame>
      <p:graphicFrame>
        <p:nvGraphicFramePr>
          <p:cNvPr id="17" name="对象 16">
            <a:extLst>
              <a:ext uri="{FF2B5EF4-FFF2-40B4-BE49-F238E27FC236}">
                <a16:creationId xmlns:a16="http://schemas.microsoft.com/office/drawing/2014/main" id="{9B44B67E-6B89-4804-8699-75FBAB73C2F7}"/>
              </a:ext>
            </a:extLst>
          </p:cNvPr>
          <p:cNvGraphicFramePr>
            <a:graphicFrameLocks noChangeAspect="1"/>
          </p:cNvGraphicFramePr>
          <p:nvPr>
            <p:extLst>
              <p:ext uri="{D42A27DB-BD31-4B8C-83A1-F6EECF244321}">
                <p14:modId xmlns:p14="http://schemas.microsoft.com/office/powerpoint/2010/main" val="1278125981"/>
              </p:ext>
            </p:extLst>
          </p:nvPr>
        </p:nvGraphicFramePr>
        <p:xfrm>
          <a:off x="2022929" y="1600658"/>
          <a:ext cx="3103512" cy="752923"/>
        </p:xfrm>
        <a:graphic>
          <a:graphicData uri="http://schemas.openxmlformats.org/presentationml/2006/ole">
            <mc:AlternateContent xmlns:mc="http://schemas.openxmlformats.org/markup-compatibility/2006">
              <mc:Choice xmlns:v="urn:schemas-microsoft-com:vml" Requires="v">
                <p:oleObj spid="_x0000_s1101" name="Equation" r:id="rId5" imgW="1609421" imgH="390627" progId="Equation.DSMT4">
                  <p:embed/>
                </p:oleObj>
              </mc:Choice>
              <mc:Fallback>
                <p:oleObj name="Equation" r:id="rId5" imgW="1609421" imgH="390627" progId="Equation.DSMT4">
                  <p:embed/>
                  <p:pic>
                    <p:nvPicPr>
                      <p:cNvPr id="0" name=""/>
                      <p:cNvPicPr/>
                      <p:nvPr/>
                    </p:nvPicPr>
                    <p:blipFill>
                      <a:blip r:embed="rId6"/>
                      <a:stretch>
                        <a:fillRect/>
                      </a:stretch>
                    </p:blipFill>
                    <p:spPr>
                      <a:xfrm>
                        <a:off x="2022929" y="1600658"/>
                        <a:ext cx="3103512" cy="752923"/>
                      </a:xfrm>
                      <a:prstGeom prst="rect">
                        <a:avLst/>
                      </a:prstGeom>
                    </p:spPr>
                  </p:pic>
                </p:oleObj>
              </mc:Fallback>
            </mc:AlternateContent>
          </a:graphicData>
        </a:graphic>
      </p:graphicFrame>
      <p:sp>
        <p:nvSpPr>
          <p:cNvPr id="18" name="箭头: 右 17">
            <a:extLst>
              <a:ext uri="{FF2B5EF4-FFF2-40B4-BE49-F238E27FC236}">
                <a16:creationId xmlns:a16="http://schemas.microsoft.com/office/drawing/2014/main" id="{78A0967A-0DE7-4624-8369-54C50AC496A5}"/>
              </a:ext>
            </a:extLst>
          </p:cNvPr>
          <p:cNvSpPr/>
          <p:nvPr/>
        </p:nvSpPr>
        <p:spPr>
          <a:xfrm>
            <a:off x="5377419" y="1600657"/>
            <a:ext cx="1280356" cy="752923"/>
          </a:xfrm>
          <a:prstGeom prst="rightArrow">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zh-CN" altLang="en-US" dirty="0"/>
              <a:t>中心化</a:t>
            </a:r>
          </a:p>
        </p:txBody>
      </p:sp>
      <p:graphicFrame>
        <p:nvGraphicFramePr>
          <p:cNvPr id="19" name="对象 18">
            <a:extLst>
              <a:ext uri="{FF2B5EF4-FFF2-40B4-BE49-F238E27FC236}">
                <a16:creationId xmlns:a16="http://schemas.microsoft.com/office/drawing/2014/main" id="{66F0D8AF-6A66-4B91-8AD8-3DB4F16AF655}"/>
              </a:ext>
            </a:extLst>
          </p:cNvPr>
          <p:cNvGraphicFramePr>
            <a:graphicFrameLocks noChangeAspect="1"/>
          </p:cNvGraphicFramePr>
          <p:nvPr>
            <p:extLst>
              <p:ext uri="{D42A27DB-BD31-4B8C-83A1-F6EECF244321}">
                <p14:modId xmlns:p14="http://schemas.microsoft.com/office/powerpoint/2010/main" val="3963911188"/>
              </p:ext>
            </p:extLst>
          </p:nvPr>
        </p:nvGraphicFramePr>
        <p:xfrm>
          <a:off x="2022929" y="2742329"/>
          <a:ext cx="2809688" cy="752923"/>
        </p:xfrm>
        <a:graphic>
          <a:graphicData uri="http://schemas.openxmlformats.org/presentationml/2006/ole">
            <mc:AlternateContent xmlns:mc="http://schemas.openxmlformats.org/markup-compatibility/2006">
              <mc:Choice xmlns:v="urn:schemas-microsoft-com:vml" Requires="v">
                <p:oleObj spid="_x0000_s1102" name="Equation" r:id="rId7" imgW="1457154" imgH="390627" progId="Equation.DSMT4">
                  <p:embed/>
                </p:oleObj>
              </mc:Choice>
              <mc:Fallback>
                <p:oleObj name="Equation" r:id="rId7" imgW="1457154" imgH="390627" progId="Equation.DSMT4">
                  <p:embed/>
                  <p:pic>
                    <p:nvPicPr>
                      <p:cNvPr id="0" name=""/>
                      <p:cNvPicPr/>
                      <p:nvPr/>
                    </p:nvPicPr>
                    <p:blipFill>
                      <a:blip r:embed="rId8"/>
                      <a:stretch>
                        <a:fillRect/>
                      </a:stretch>
                    </p:blipFill>
                    <p:spPr>
                      <a:xfrm>
                        <a:off x="2022929" y="2742329"/>
                        <a:ext cx="2809688" cy="752923"/>
                      </a:xfrm>
                      <a:prstGeom prst="rect">
                        <a:avLst/>
                      </a:prstGeom>
                    </p:spPr>
                  </p:pic>
                </p:oleObj>
              </mc:Fallback>
            </mc:AlternateContent>
          </a:graphicData>
        </a:graphic>
      </p:graphicFrame>
      <p:graphicFrame>
        <p:nvGraphicFramePr>
          <p:cNvPr id="20" name="对象 19">
            <a:extLst>
              <a:ext uri="{FF2B5EF4-FFF2-40B4-BE49-F238E27FC236}">
                <a16:creationId xmlns:a16="http://schemas.microsoft.com/office/drawing/2014/main" id="{8E525455-197D-4F2B-9AD3-D880F04D1F79}"/>
              </a:ext>
            </a:extLst>
          </p:cNvPr>
          <p:cNvGraphicFramePr>
            <a:graphicFrameLocks noChangeAspect="1"/>
          </p:cNvGraphicFramePr>
          <p:nvPr>
            <p:extLst>
              <p:ext uri="{D42A27DB-BD31-4B8C-83A1-F6EECF244321}">
                <p14:modId xmlns:p14="http://schemas.microsoft.com/office/powerpoint/2010/main" val="3514406222"/>
              </p:ext>
            </p:extLst>
          </p:nvPr>
        </p:nvGraphicFramePr>
        <p:xfrm>
          <a:off x="6908754" y="2887957"/>
          <a:ext cx="2726022" cy="461665"/>
        </p:xfrm>
        <a:graphic>
          <a:graphicData uri="http://schemas.openxmlformats.org/presentationml/2006/ole">
            <mc:AlternateContent xmlns:mc="http://schemas.openxmlformats.org/markup-compatibility/2006">
              <mc:Choice xmlns:v="urn:schemas-microsoft-com:vml" Requires="v">
                <p:oleObj spid="_x0000_s1103" name="Equation" r:id="rId9" imgW="1181058" imgH="200174" progId="Equation.DSMT4">
                  <p:embed/>
                </p:oleObj>
              </mc:Choice>
              <mc:Fallback>
                <p:oleObj name="Equation" r:id="rId9" imgW="1181058" imgH="200174" progId="Equation.DSMT4">
                  <p:embed/>
                  <p:pic>
                    <p:nvPicPr>
                      <p:cNvPr id="0" name=""/>
                      <p:cNvPicPr/>
                      <p:nvPr/>
                    </p:nvPicPr>
                    <p:blipFill>
                      <a:blip r:embed="rId10"/>
                      <a:stretch>
                        <a:fillRect/>
                      </a:stretch>
                    </p:blipFill>
                    <p:spPr>
                      <a:xfrm>
                        <a:off x="6908754" y="2887957"/>
                        <a:ext cx="2726022" cy="461665"/>
                      </a:xfrm>
                      <a:prstGeom prst="rect">
                        <a:avLst/>
                      </a:prstGeom>
                    </p:spPr>
                  </p:pic>
                </p:oleObj>
              </mc:Fallback>
            </mc:AlternateContent>
          </a:graphicData>
        </a:graphic>
      </p:graphicFrame>
      <p:graphicFrame>
        <p:nvGraphicFramePr>
          <p:cNvPr id="21" name="对象 20">
            <a:extLst>
              <a:ext uri="{FF2B5EF4-FFF2-40B4-BE49-F238E27FC236}">
                <a16:creationId xmlns:a16="http://schemas.microsoft.com/office/drawing/2014/main" id="{189AF03A-1FE3-401E-B06B-E8FD0AE47E94}"/>
              </a:ext>
            </a:extLst>
          </p:cNvPr>
          <p:cNvGraphicFramePr>
            <a:graphicFrameLocks noChangeAspect="1"/>
          </p:cNvGraphicFramePr>
          <p:nvPr>
            <p:extLst>
              <p:ext uri="{D42A27DB-BD31-4B8C-83A1-F6EECF244321}">
                <p14:modId xmlns:p14="http://schemas.microsoft.com/office/powerpoint/2010/main" val="2062164021"/>
              </p:ext>
            </p:extLst>
          </p:nvPr>
        </p:nvGraphicFramePr>
        <p:xfrm>
          <a:off x="160825" y="4414144"/>
          <a:ext cx="4034633" cy="1075902"/>
        </p:xfrm>
        <a:graphic>
          <a:graphicData uri="http://schemas.openxmlformats.org/presentationml/2006/ole">
            <mc:AlternateContent xmlns:mc="http://schemas.openxmlformats.org/markup-compatibility/2006">
              <mc:Choice xmlns:v="urn:schemas-microsoft-com:vml" Requires="v">
                <p:oleObj spid="_x0000_s1104" name="Equation" r:id="rId11" imgW="1714531" imgH="457232" progId="Equation.DSMT4">
                  <p:embed/>
                </p:oleObj>
              </mc:Choice>
              <mc:Fallback>
                <p:oleObj name="Equation" r:id="rId11" imgW="1714531" imgH="457232" progId="Equation.DSMT4">
                  <p:embed/>
                  <p:pic>
                    <p:nvPicPr>
                      <p:cNvPr id="0" name=""/>
                      <p:cNvPicPr/>
                      <p:nvPr/>
                    </p:nvPicPr>
                    <p:blipFill>
                      <a:blip r:embed="rId12"/>
                      <a:stretch>
                        <a:fillRect/>
                      </a:stretch>
                    </p:blipFill>
                    <p:spPr>
                      <a:xfrm>
                        <a:off x="160825" y="4414144"/>
                        <a:ext cx="4034633" cy="1075902"/>
                      </a:xfrm>
                      <a:prstGeom prst="rect">
                        <a:avLst/>
                      </a:prstGeom>
                    </p:spPr>
                  </p:pic>
                </p:oleObj>
              </mc:Fallback>
            </mc:AlternateContent>
          </a:graphicData>
        </a:graphic>
      </p:graphicFrame>
      <p:sp>
        <p:nvSpPr>
          <p:cNvPr id="22" name="箭头: 右 21">
            <a:extLst>
              <a:ext uri="{FF2B5EF4-FFF2-40B4-BE49-F238E27FC236}">
                <a16:creationId xmlns:a16="http://schemas.microsoft.com/office/drawing/2014/main" id="{CCAE921F-CF0F-410C-ADCA-1A52A69FA23E}"/>
              </a:ext>
            </a:extLst>
          </p:cNvPr>
          <p:cNvSpPr/>
          <p:nvPr/>
        </p:nvSpPr>
        <p:spPr>
          <a:xfrm>
            <a:off x="5081173" y="2742329"/>
            <a:ext cx="1576601" cy="752923"/>
          </a:xfrm>
          <a:prstGeom prst="rightArrow">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zh-CN" altLang="en-US" dirty="0"/>
              <a:t>特殊情况</a:t>
            </a:r>
          </a:p>
        </p:txBody>
      </p:sp>
      <p:graphicFrame>
        <p:nvGraphicFramePr>
          <p:cNvPr id="23" name="对象 22">
            <a:extLst>
              <a:ext uri="{FF2B5EF4-FFF2-40B4-BE49-F238E27FC236}">
                <a16:creationId xmlns:a16="http://schemas.microsoft.com/office/drawing/2014/main" id="{6E92F0F2-F53A-4146-86C2-90D0DB8C46E9}"/>
              </a:ext>
            </a:extLst>
          </p:cNvPr>
          <p:cNvGraphicFramePr>
            <a:graphicFrameLocks noChangeAspect="1"/>
          </p:cNvGraphicFramePr>
          <p:nvPr>
            <p:extLst>
              <p:ext uri="{D42A27DB-BD31-4B8C-83A1-F6EECF244321}">
                <p14:modId xmlns:p14="http://schemas.microsoft.com/office/powerpoint/2010/main" val="3968456334"/>
              </p:ext>
            </p:extLst>
          </p:nvPr>
        </p:nvGraphicFramePr>
        <p:xfrm>
          <a:off x="6299620" y="3963796"/>
          <a:ext cx="5731555" cy="1812856"/>
        </p:xfrm>
        <a:graphic>
          <a:graphicData uri="http://schemas.openxmlformats.org/presentationml/2006/ole">
            <mc:AlternateContent xmlns:mc="http://schemas.openxmlformats.org/markup-compatibility/2006">
              <mc:Choice xmlns:v="urn:schemas-microsoft-com:vml" Requires="v">
                <p:oleObj spid="_x0000_s1105" name="Equation" r:id="rId13" imgW="2980902" imgH="942906" progId="Equation.DSMT4">
                  <p:embed/>
                </p:oleObj>
              </mc:Choice>
              <mc:Fallback>
                <p:oleObj name="Equation" r:id="rId13" imgW="2980902" imgH="942906" progId="Equation.DSMT4">
                  <p:embed/>
                  <p:pic>
                    <p:nvPicPr>
                      <p:cNvPr id="0" name=""/>
                      <p:cNvPicPr/>
                      <p:nvPr/>
                    </p:nvPicPr>
                    <p:blipFill>
                      <a:blip r:embed="rId14"/>
                      <a:stretch>
                        <a:fillRect/>
                      </a:stretch>
                    </p:blipFill>
                    <p:spPr>
                      <a:xfrm>
                        <a:off x="6299620" y="3963796"/>
                        <a:ext cx="5731555" cy="1812856"/>
                      </a:xfrm>
                      <a:prstGeom prst="rect">
                        <a:avLst/>
                      </a:prstGeom>
                    </p:spPr>
                  </p:pic>
                </p:oleObj>
              </mc:Fallback>
            </mc:AlternateContent>
          </a:graphicData>
        </a:graphic>
      </p:graphicFrame>
      <p:sp>
        <p:nvSpPr>
          <p:cNvPr id="25" name="箭头: 右 24">
            <a:extLst>
              <a:ext uri="{FF2B5EF4-FFF2-40B4-BE49-F238E27FC236}">
                <a16:creationId xmlns:a16="http://schemas.microsoft.com/office/drawing/2014/main" id="{F6E8376C-4B0F-4805-A299-DF6E4251AA21}"/>
              </a:ext>
            </a:extLst>
          </p:cNvPr>
          <p:cNvSpPr/>
          <p:nvPr/>
        </p:nvSpPr>
        <p:spPr>
          <a:xfrm>
            <a:off x="4589118" y="4493762"/>
            <a:ext cx="1576601" cy="752923"/>
          </a:xfrm>
          <a:prstGeom prst="rightArrow">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zh-CN" altLang="en-US" dirty="0"/>
              <a:t>多维</a:t>
            </a:r>
          </a:p>
        </p:txBody>
      </p:sp>
    </p:spTree>
    <p:extLst>
      <p:ext uri="{BB962C8B-B14F-4D97-AF65-F5344CB8AC3E}">
        <p14:creationId xmlns:p14="http://schemas.microsoft.com/office/powerpoint/2010/main" val="8300137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pPr lvl="0"/>
            <a:fld id="{FCEE2C88-6C8F-484D-AF69-578F576B1F44}" type="slidenum">
              <a:rPr lang="en-US" noProof="0" smtClean="0">
                <a:latin typeface="+mn-lt"/>
                <a:cs typeface="+mn-ea"/>
                <a:sym typeface="+mn-lt"/>
              </a:rPr>
              <a:pPr lvl="0"/>
              <a:t>8</a:t>
            </a:fld>
            <a:endParaRPr lang="en-US" noProof="0" dirty="0">
              <a:latin typeface="+mn-lt"/>
              <a:cs typeface="+mn-ea"/>
              <a:sym typeface="+mn-lt"/>
            </a:endParaRPr>
          </a:p>
        </p:txBody>
      </p:sp>
      <p:grpSp>
        <p:nvGrpSpPr>
          <p:cNvPr id="11" name="Group 8"/>
          <p:cNvGrpSpPr>
            <a:grpSpLocks noChangeAspect="1"/>
          </p:cNvGrpSpPr>
          <p:nvPr/>
        </p:nvGrpSpPr>
        <p:grpSpPr bwMode="auto">
          <a:xfrm>
            <a:off x="3898374" y="1644650"/>
            <a:ext cx="1927225" cy="2284413"/>
            <a:chOff x="2456" y="1036"/>
            <a:chExt cx="1214" cy="1439"/>
          </a:xfrm>
        </p:grpSpPr>
        <p:sp>
          <p:nvSpPr>
            <p:cNvPr id="12" name="AutoShape 7"/>
            <p:cNvSpPr>
              <a:spLocks noChangeAspect="1" noChangeArrowheads="1" noTextEdit="1"/>
            </p:cNvSpPr>
            <p:nvPr/>
          </p:nvSpPr>
          <p:spPr bwMode="auto">
            <a:xfrm>
              <a:off x="2456" y="1036"/>
              <a:ext cx="1214" cy="1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 name="Rectangle 9"/>
            <p:cNvSpPr>
              <a:spLocks noChangeArrowheads="1"/>
            </p:cNvSpPr>
            <p:nvPr/>
          </p:nvSpPr>
          <p:spPr bwMode="auto">
            <a:xfrm>
              <a:off x="2871" y="1350"/>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zh-CN" sz="1800" b="0" i="0" u="none" strike="noStrike" cap="none" normalizeH="0" baseline="0" dirty="0">
                <a:ln>
                  <a:noFill/>
                </a:ln>
                <a:effectLst/>
                <a:latin typeface="+mn-lt"/>
                <a:cs typeface="+mn-ea"/>
                <a:sym typeface="+mn-lt"/>
              </a:endParaRPr>
            </a:p>
          </p:txBody>
        </p:sp>
      </p:grpSp>
      <p:sp>
        <p:nvSpPr>
          <p:cNvPr id="27" name="文本占位符 17"/>
          <p:cNvSpPr txBox="1">
            <a:spLocks/>
          </p:cNvSpPr>
          <p:nvPr/>
        </p:nvSpPr>
        <p:spPr>
          <a:xfrm>
            <a:off x="252193" y="436880"/>
            <a:ext cx="3936179" cy="58744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sz="4000" dirty="0">
                <a:latin typeface="Arial" panose="020B0604020202020204" pitchFamily="34" charset="0"/>
                <a:cs typeface="Arial" panose="020B0604020202020204" pitchFamily="34" charset="0"/>
              </a:rPr>
              <a:t>PCA </a:t>
            </a:r>
            <a:r>
              <a:rPr lang="zh-CN" altLang="en-US" sz="4000" dirty="0">
                <a:latin typeface="Arial" panose="020B0604020202020204" pitchFamily="34" charset="0"/>
                <a:cs typeface="Arial" panose="020B0604020202020204" pitchFamily="34" charset="0"/>
              </a:rPr>
              <a:t>原理解析</a:t>
            </a:r>
          </a:p>
        </p:txBody>
      </p:sp>
      <p:graphicFrame>
        <p:nvGraphicFramePr>
          <p:cNvPr id="2" name="对象 1">
            <a:extLst>
              <a:ext uri="{FF2B5EF4-FFF2-40B4-BE49-F238E27FC236}">
                <a16:creationId xmlns:a16="http://schemas.microsoft.com/office/drawing/2014/main" id="{0B0AAD77-A1FD-46F0-AE21-9EC6997BCF53}"/>
              </a:ext>
            </a:extLst>
          </p:cNvPr>
          <p:cNvGraphicFramePr>
            <a:graphicFrameLocks noChangeAspect="1"/>
          </p:cNvGraphicFramePr>
          <p:nvPr>
            <p:extLst>
              <p:ext uri="{D42A27DB-BD31-4B8C-83A1-F6EECF244321}">
                <p14:modId xmlns:p14="http://schemas.microsoft.com/office/powerpoint/2010/main" val="1944293841"/>
              </p:ext>
            </p:extLst>
          </p:nvPr>
        </p:nvGraphicFramePr>
        <p:xfrm>
          <a:off x="4188372" y="1207741"/>
          <a:ext cx="5997561" cy="862807"/>
        </p:xfrm>
        <a:graphic>
          <a:graphicData uri="http://schemas.openxmlformats.org/presentationml/2006/ole">
            <mc:AlternateContent xmlns:mc="http://schemas.openxmlformats.org/markup-compatibility/2006">
              <mc:Choice xmlns:v="urn:schemas-microsoft-com:vml" Requires="v">
                <p:oleObj spid="_x0000_s2088" name="Equation" r:id="rId3" imgW="2714525" imgH="390627" progId="Equation.DSMT4">
                  <p:embed/>
                </p:oleObj>
              </mc:Choice>
              <mc:Fallback>
                <p:oleObj name="Equation" r:id="rId3" imgW="2714525" imgH="390627" progId="Equation.DSMT4">
                  <p:embed/>
                  <p:pic>
                    <p:nvPicPr>
                      <p:cNvPr id="0" name=""/>
                      <p:cNvPicPr/>
                      <p:nvPr/>
                    </p:nvPicPr>
                    <p:blipFill>
                      <a:blip r:embed="rId4"/>
                      <a:stretch>
                        <a:fillRect/>
                      </a:stretch>
                    </p:blipFill>
                    <p:spPr>
                      <a:xfrm>
                        <a:off x="4188372" y="1207741"/>
                        <a:ext cx="5997561" cy="862807"/>
                      </a:xfrm>
                      <a:prstGeom prst="rect">
                        <a:avLst/>
                      </a:prstGeom>
                    </p:spPr>
                  </p:pic>
                </p:oleObj>
              </mc:Fallback>
            </mc:AlternateContent>
          </a:graphicData>
        </a:graphic>
      </p:graphicFrame>
      <p:sp>
        <p:nvSpPr>
          <p:cNvPr id="4" name="文本框 3">
            <a:extLst>
              <a:ext uri="{FF2B5EF4-FFF2-40B4-BE49-F238E27FC236}">
                <a16:creationId xmlns:a16="http://schemas.microsoft.com/office/drawing/2014/main" id="{E4E5E9B8-A17A-4F26-8044-37881E65890E}"/>
              </a:ext>
            </a:extLst>
          </p:cNvPr>
          <p:cNvSpPr txBox="1"/>
          <p:nvPr/>
        </p:nvSpPr>
        <p:spPr>
          <a:xfrm>
            <a:off x="1398413" y="1369963"/>
            <a:ext cx="2321469" cy="461665"/>
          </a:xfrm>
          <a:prstGeom prst="rect">
            <a:avLst/>
          </a:prstGeom>
          <a:noFill/>
        </p:spPr>
        <p:txBody>
          <a:bodyPr wrap="none" rtlCol="0">
            <a:spAutoFit/>
          </a:bodyPr>
          <a:lstStyle/>
          <a:p>
            <a:r>
              <a:rPr lang="en-US" altLang="zh-CN" sz="2400" dirty="0"/>
              <a:t>X </a:t>
            </a:r>
            <a:r>
              <a:rPr lang="zh-CN" altLang="en-US" sz="2400" dirty="0"/>
              <a:t>的协方差矩阵</a:t>
            </a:r>
          </a:p>
        </p:txBody>
      </p:sp>
      <p:graphicFrame>
        <p:nvGraphicFramePr>
          <p:cNvPr id="6" name="对象 5">
            <a:extLst>
              <a:ext uri="{FF2B5EF4-FFF2-40B4-BE49-F238E27FC236}">
                <a16:creationId xmlns:a16="http://schemas.microsoft.com/office/drawing/2014/main" id="{5D3480B7-858B-4126-AB5E-404F58819742}"/>
              </a:ext>
            </a:extLst>
          </p:cNvPr>
          <p:cNvGraphicFramePr>
            <a:graphicFrameLocks noChangeAspect="1"/>
          </p:cNvGraphicFramePr>
          <p:nvPr>
            <p:extLst>
              <p:ext uri="{D42A27DB-BD31-4B8C-83A1-F6EECF244321}">
                <p14:modId xmlns:p14="http://schemas.microsoft.com/office/powerpoint/2010/main" val="3660842193"/>
              </p:ext>
            </p:extLst>
          </p:nvPr>
        </p:nvGraphicFramePr>
        <p:xfrm>
          <a:off x="4857749" y="2143125"/>
          <a:ext cx="6037337" cy="763984"/>
        </p:xfrm>
        <a:graphic>
          <a:graphicData uri="http://schemas.openxmlformats.org/presentationml/2006/ole">
            <mc:AlternateContent xmlns:mc="http://schemas.openxmlformats.org/markup-compatibility/2006">
              <mc:Choice xmlns:v="urn:schemas-microsoft-com:vml" Requires="v">
                <p:oleObj spid="_x0000_s2089" name="Equation" r:id="rId5" imgW="3086013" imgH="390627" progId="Equation.DSMT4">
                  <p:embed/>
                </p:oleObj>
              </mc:Choice>
              <mc:Fallback>
                <p:oleObj name="Equation" r:id="rId5" imgW="3086013" imgH="390627" progId="Equation.DSMT4">
                  <p:embed/>
                  <p:pic>
                    <p:nvPicPr>
                      <p:cNvPr id="0" name=""/>
                      <p:cNvPicPr/>
                      <p:nvPr/>
                    </p:nvPicPr>
                    <p:blipFill>
                      <a:blip r:embed="rId6"/>
                      <a:stretch>
                        <a:fillRect/>
                      </a:stretch>
                    </p:blipFill>
                    <p:spPr>
                      <a:xfrm>
                        <a:off x="4857749" y="2143125"/>
                        <a:ext cx="6037337" cy="763984"/>
                      </a:xfrm>
                      <a:prstGeom prst="rect">
                        <a:avLst/>
                      </a:prstGeom>
                    </p:spPr>
                  </p:pic>
                </p:oleObj>
              </mc:Fallback>
            </mc:AlternateContent>
          </a:graphicData>
        </a:graphic>
      </p:graphicFrame>
      <p:sp>
        <p:nvSpPr>
          <p:cNvPr id="9" name="矩形 8">
            <a:extLst>
              <a:ext uri="{FF2B5EF4-FFF2-40B4-BE49-F238E27FC236}">
                <a16:creationId xmlns:a16="http://schemas.microsoft.com/office/drawing/2014/main" id="{781494BC-E524-4635-9CC1-6BD124CC9E50}"/>
              </a:ext>
            </a:extLst>
          </p:cNvPr>
          <p:cNvSpPr/>
          <p:nvPr/>
        </p:nvSpPr>
        <p:spPr>
          <a:xfrm>
            <a:off x="917704" y="2294285"/>
            <a:ext cx="3619902" cy="461665"/>
          </a:xfrm>
          <a:prstGeom prst="rect">
            <a:avLst/>
          </a:prstGeom>
        </p:spPr>
        <p:txBody>
          <a:bodyPr wrap="none">
            <a:spAutoFit/>
          </a:bodyPr>
          <a:lstStyle/>
          <a:p>
            <a:r>
              <a:rPr lang="zh-CN" altLang="en-US" sz="2400" dirty="0"/>
              <a:t>转换后的 </a:t>
            </a:r>
            <a:r>
              <a:rPr lang="en-US" altLang="zh-CN" sz="2400" dirty="0"/>
              <a:t>Z </a:t>
            </a:r>
            <a:r>
              <a:rPr lang="zh-CN" altLang="en-US" sz="2400" dirty="0"/>
              <a:t>的协方差矩阵</a:t>
            </a:r>
          </a:p>
        </p:txBody>
      </p:sp>
      <mc:AlternateContent xmlns:mc="http://schemas.openxmlformats.org/markup-compatibility/2006" xmlns:a14="http://schemas.microsoft.com/office/drawing/2010/main">
        <mc:Choice Requires="a14">
          <p:sp>
            <p:nvSpPr>
              <p:cNvPr id="10" name="矩形 9">
                <a:extLst>
                  <a:ext uri="{FF2B5EF4-FFF2-40B4-BE49-F238E27FC236}">
                    <a16:creationId xmlns:a16="http://schemas.microsoft.com/office/drawing/2014/main" id="{41A67FD1-3219-4C1E-9958-9D30D2F85343}"/>
                  </a:ext>
                </a:extLst>
              </p:cNvPr>
              <p:cNvSpPr/>
              <p:nvPr/>
            </p:nvSpPr>
            <p:spPr>
              <a:xfrm>
                <a:off x="199280" y="3405585"/>
                <a:ext cx="6419227" cy="1980286"/>
              </a:xfrm>
              <a:prstGeom prst="rect">
                <a:avLst/>
              </a:prstGeom>
            </p:spPr>
            <p:txBody>
              <a:bodyPr wrap="square">
                <a:spAutoFit/>
              </a:bodyPr>
              <a:lstStyle/>
              <a:p>
                <a:pPr>
                  <a:lnSpc>
                    <a:spcPct val="125000"/>
                  </a:lnSpc>
                </a:pPr>
                <a:r>
                  <a:rPr lang="zh-CN" altLang="en-US" sz="2000" dirty="0"/>
                  <a:t>    根据 </a:t>
                </a:r>
                <a:r>
                  <a:rPr lang="en-US" altLang="zh-CN" sz="2000" dirty="0"/>
                  <a:t>PCA </a:t>
                </a:r>
                <a:r>
                  <a:rPr lang="zh-CN" altLang="en-US" sz="2000" dirty="0"/>
                  <a:t>的思想，协方差矩阵 </a:t>
                </a:r>
                <a:r>
                  <a:rPr lang="en-US" altLang="zh-CN" sz="2000" dirty="0"/>
                  <a:t>D </a:t>
                </a:r>
                <a:r>
                  <a:rPr lang="zh-CN" altLang="en-US" sz="2000" dirty="0"/>
                  <a:t>的方差项需要最大、协方差项最小（即对角线上的元素取最大值，其余元素取最小值）。我们需要寻找一个矩阵 </a:t>
                </a:r>
                <a:r>
                  <a:rPr lang="en-US" altLang="zh-CN" sz="2000" dirty="0"/>
                  <a:t>Y</a:t>
                </a:r>
                <a:r>
                  <a:rPr lang="zh-CN" altLang="en-US" sz="2000" dirty="0"/>
                  <a:t>，使得</a:t>
                </a:r>
                <a:r>
                  <a:rPr lang="en-US" altLang="zh-CN" sz="2000" dirty="0"/>
                  <a:t> </a:t>
                </a:r>
                <a14:m>
                  <m:oMath xmlns:m="http://schemas.openxmlformats.org/officeDocument/2006/math">
                    <m:r>
                      <a:rPr lang="en-US" altLang="zh-CN" sz="20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𝑌𝐶</m:t>
                    </m:r>
                    <m:sSup>
                      <m:sSupPr>
                        <m:ctrlPr>
                          <a:rPr lang="zh-CN" altLang="zh-CN" sz="20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𝑌</m:t>
                        </m:r>
                      </m:e>
                      <m:sup>
                        <m:r>
                          <a:rPr lang="en-US" altLang="zh-CN" sz="20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𝑇</m:t>
                        </m:r>
                      </m:sup>
                    </m:sSup>
                  </m:oMath>
                </a14:m>
                <a:r>
                  <a:rPr lang="zh-CN" altLang="en-US" sz="2000" dirty="0"/>
                  <a:t> 是一个对角矩阵，并且对角元素从上到下是按照从大到小的顺序排列的。</a:t>
                </a:r>
              </a:p>
            </p:txBody>
          </p:sp>
        </mc:Choice>
        <mc:Fallback xmlns="">
          <p:sp>
            <p:nvSpPr>
              <p:cNvPr id="10" name="矩形 9">
                <a:extLst>
                  <a:ext uri="{FF2B5EF4-FFF2-40B4-BE49-F238E27FC236}">
                    <a16:creationId xmlns:a16="http://schemas.microsoft.com/office/drawing/2014/main" id="{41A67FD1-3219-4C1E-9958-9D30D2F85343}"/>
                  </a:ext>
                </a:extLst>
              </p:cNvPr>
              <p:cNvSpPr>
                <a:spLocks noRot="1" noChangeAspect="1" noMove="1" noResize="1" noEditPoints="1" noAdjustHandles="1" noChangeArrowheads="1" noChangeShapeType="1" noTextEdit="1"/>
              </p:cNvSpPr>
              <p:nvPr/>
            </p:nvSpPr>
            <p:spPr>
              <a:xfrm>
                <a:off x="199280" y="3405585"/>
                <a:ext cx="6419227" cy="1980286"/>
              </a:xfrm>
              <a:prstGeom prst="rect">
                <a:avLst/>
              </a:prstGeom>
              <a:blipFill>
                <a:blip r:embed="rId7"/>
                <a:stretch>
                  <a:fillRect l="-1045" r="-2469" b="-4615"/>
                </a:stretch>
              </a:blipFill>
            </p:spPr>
            <p:txBody>
              <a:bodyPr/>
              <a:lstStyle/>
              <a:p>
                <a:r>
                  <a:rPr lang="zh-CN" altLang="en-US">
                    <a:noFill/>
                  </a:rPr>
                  <a:t> </a:t>
                </a:r>
              </a:p>
            </p:txBody>
          </p:sp>
        </mc:Fallback>
      </mc:AlternateContent>
      <p:graphicFrame>
        <p:nvGraphicFramePr>
          <p:cNvPr id="14" name="对象 13">
            <a:extLst>
              <a:ext uri="{FF2B5EF4-FFF2-40B4-BE49-F238E27FC236}">
                <a16:creationId xmlns:a16="http://schemas.microsoft.com/office/drawing/2014/main" id="{DF6F3569-2639-4CB7-B94E-8D3E1B6C6BA2}"/>
              </a:ext>
            </a:extLst>
          </p:cNvPr>
          <p:cNvGraphicFramePr>
            <a:graphicFrameLocks noChangeAspect="1"/>
          </p:cNvGraphicFramePr>
          <p:nvPr>
            <p:extLst>
              <p:ext uri="{D42A27DB-BD31-4B8C-83A1-F6EECF244321}">
                <p14:modId xmlns:p14="http://schemas.microsoft.com/office/powerpoint/2010/main" val="2235903157"/>
              </p:ext>
            </p:extLst>
          </p:nvPr>
        </p:nvGraphicFramePr>
        <p:xfrm>
          <a:off x="6671429" y="3539980"/>
          <a:ext cx="5037665" cy="1833562"/>
        </p:xfrm>
        <a:graphic>
          <a:graphicData uri="http://schemas.openxmlformats.org/presentationml/2006/ole">
            <mc:AlternateContent xmlns:mc="http://schemas.openxmlformats.org/markup-compatibility/2006">
              <mc:Choice xmlns:v="urn:schemas-microsoft-com:vml" Requires="v">
                <p:oleObj spid="_x0000_s2090" name="Equation" r:id="rId8" imgW="2590695" imgH="942906" progId="Equation.DSMT4">
                  <p:embed/>
                </p:oleObj>
              </mc:Choice>
              <mc:Fallback>
                <p:oleObj name="Equation" r:id="rId8" imgW="2590695" imgH="942906" progId="Equation.DSMT4">
                  <p:embed/>
                  <p:pic>
                    <p:nvPicPr>
                      <p:cNvPr id="0" name=""/>
                      <p:cNvPicPr/>
                      <p:nvPr/>
                    </p:nvPicPr>
                    <p:blipFill>
                      <a:blip r:embed="rId9"/>
                      <a:stretch>
                        <a:fillRect/>
                      </a:stretch>
                    </p:blipFill>
                    <p:spPr>
                      <a:xfrm>
                        <a:off x="6671429" y="3539980"/>
                        <a:ext cx="5037665" cy="1833562"/>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15" name="矩形 14">
                <a:extLst>
                  <a:ext uri="{FF2B5EF4-FFF2-40B4-BE49-F238E27FC236}">
                    <a16:creationId xmlns:a16="http://schemas.microsoft.com/office/drawing/2014/main" id="{2A3FB808-88FC-4C64-9209-5400B8FDC888}"/>
                  </a:ext>
                </a:extLst>
              </p:cNvPr>
              <p:cNvSpPr/>
              <p:nvPr/>
            </p:nvSpPr>
            <p:spPr>
              <a:xfrm>
                <a:off x="1038225" y="5742005"/>
                <a:ext cx="10264342" cy="826124"/>
              </a:xfrm>
              <a:prstGeom prst="rect">
                <a:avLst/>
              </a:prstGeom>
            </p:spPr>
            <p:txBody>
              <a:bodyPr wrap="square">
                <a:spAutoFit/>
              </a:bodyPr>
              <a:lstStyle/>
              <a:p>
                <a:pPr>
                  <a:lnSpc>
                    <a:spcPct val="125000"/>
                  </a:lnSpc>
                </a:pPr>
                <a:r>
                  <a:rPr lang="zh-CN" altLang="en-US" sz="2000" dirty="0"/>
                  <a:t>    </a:t>
                </a:r>
                <a:r>
                  <a:rPr lang="zh-CN" altLang="en-US" sz="2000" dirty="0">
                    <a:solidFill>
                      <a:srgbClr val="FF0000"/>
                    </a:solidFill>
                  </a:rPr>
                  <a:t>答案已经很明显了，要找的用于变换的矩阵，就是从矩阵 </a:t>
                </a:r>
                <a14:m>
                  <m:oMath xmlns:m="http://schemas.openxmlformats.org/officeDocument/2006/math">
                    <m:sSup>
                      <m:sSupPr>
                        <m:ctrlPr>
                          <a:rPr lang="zh-CN" altLang="zh-CN" sz="2000" i="1" ker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i="1" kern="0">
                            <a:solidFill>
                              <a:srgbClr val="FF0000"/>
                            </a:solidFill>
                            <a:latin typeface="Cambria Math" panose="02040503050406030204" pitchFamily="18" charset="0"/>
                            <a:ea typeface="宋体" panose="02010600030101010101" pitchFamily="2" charset="-122"/>
                            <a:cs typeface="Times New Roman" panose="02020603050405020304" pitchFamily="18" charset="0"/>
                          </a:rPr>
                          <m:t>𝐸</m:t>
                        </m:r>
                      </m:e>
                      <m:sup>
                        <m:r>
                          <a:rPr lang="en-US" altLang="zh-CN" sz="2000" i="1" kern="0">
                            <a:solidFill>
                              <a:srgbClr val="FF0000"/>
                            </a:solidFill>
                            <a:latin typeface="Cambria Math" panose="02040503050406030204" pitchFamily="18" charset="0"/>
                            <a:ea typeface="宋体" panose="02010600030101010101" pitchFamily="2" charset="-122"/>
                            <a:cs typeface="Times New Roman" panose="02020603050405020304" pitchFamily="18" charset="0"/>
                          </a:rPr>
                          <m:t>𝑇</m:t>
                        </m:r>
                      </m:sup>
                    </m:sSup>
                  </m:oMath>
                </a14:m>
                <a:r>
                  <a:rPr lang="zh-CN" altLang="en-US" sz="2000" dirty="0">
                    <a:solidFill>
                      <a:srgbClr val="FF0000"/>
                    </a:solidFill>
                  </a:rPr>
                  <a:t> 中选择前 </a:t>
                </a:r>
                <a:r>
                  <a:rPr lang="en-US" altLang="zh-CN" sz="2000" dirty="0">
                    <a:solidFill>
                      <a:srgbClr val="FF0000"/>
                    </a:solidFill>
                  </a:rPr>
                  <a:t>q </a:t>
                </a:r>
                <a:r>
                  <a:rPr lang="zh-CN" altLang="en-US" sz="2000" dirty="0">
                    <a:solidFill>
                      <a:srgbClr val="FF0000"/>
                    </a:solidFill>
                  </a:rPr>
                  <a:t>个最大的特征值对应的特征向量，组成 </a:t>
                </a:r>
                <a:r>
                  <a:rPr lang="en-US" altLang="zh-CN" sz="2000" dirty="0">
                    <a:solidFill>
                      <a:srgbClr val="FF0000"/>
                    </a:solidFill>
                  </a:rPr>
                  <a:t>q</a:t>
                </a:r>
                <a:r>
                  <a:rPr lang="zh-CN" altLang="en-US" sz="2000" dirty="0">
                    <a:solidFill>
                      <a:srgbClr val="FF0000"/>
                    </a:solidFill>
                  </a:rPr>
                  <a:t>行</a:t>
                </a:r>
                <a:r>
                  <a:rPr lang="en-US" altLang="zh-CN" sz="2000" dirty="0">
                    <a:solidFill>
                      <a:srgbClr val="FF0000"/>
                    </a:solidFill>
                  </a:rPr>
                  <a:t>p</a:t>
                </a:r>
                <a:r>
                  <a:rPr lang="zh-CN" altLang="en-US" sz="2000" dirty="0">
                    <a:solidFill>
                      <a:srgbClr val="FF0000"/>
                    </a:solidFill>
                  </a:rPr>
                  <a:t>列的矩阵</a:t>
                </a:r>
                <a:r>
                  <a:rPr lang="en-US" altLang="zh-CN" sz="2000" dirty="0">
                    <a:solidFill>
                      <a:srgbClr val="FF0000"/>
                    </a:solidFill>
                  </a:rPr>
                  <a:t>Y</a:t>
                </a:r>
                <a:r>
                  <a:rPr lang="zh-CN" altLang="en-US" sz="2000" dirty="0">
                    <a:solidFill>
                      <a:srgbClr val="FF0000"/>
                    </a:solidFill>
                  </a:rPr>
                  <a:t>（人为决定 </a:t>
                </a:r>
                <a:r>
                  <a:rPr lang="en-US" altLang="zh-CN" sz="2000" dirty="0">
                    <a:solidFill>
                      <a:srgbClr val="FF0000"/>
                    </a:solidFill>
                  </a:rPr>
                  <a:t>q </a:t>
                </a:r>
                <a:r>
                  <a:rPr lang="zh-CN" altLang="en-US" sz="2000" dirty="0">
                    <a:solidFill>
                      <a:srgbClr val="FF0000"/>
                    </a:solidFill>
                  </a:rPr>
                  <a:t>的取值）。</a:t>
                </a:r>
                <a:endParaRPr lang="zh-CN" altLang="en-US" sz="2000" dirty="0"/>
              </a:p>
            </p:txBody>
          </p:sp>
        </mc:Choice>
        <mc:Fallback xmlns="">
          <p:sp>
            <p:nvSpPr>
              <p:cNvPr id="15" name="矩形 14">
                <a:extLst>
                  <a:ext uri="{FF2B5EF4-FFF2-40B4-BE49-F238E27FC236}">
                    <a16:creationId xmlns:a16="http://schemas.microsoft.com/office/drawing/2014/main" id="{2A3FB808-88FC-4C64-9209-5400B8FDC888}"/>
                  </a:ext>
                </a:extLst>
              </p:cNvPr>
              <p:cNvSpPr>
                <a:spLocks noRot="1" noChangeAspect="1" noMove="1" noResize="1" noEditPoints="1" noAdjustHandles="1" noChangeArrowheads="1" noChangeShapeType="1" noTextEdit="1"/>
              </p:cNvSpPr>
              <p:nvPr/>
            </p:nvSpPr>
            <p:spPr>
              <a:xfrm>
                <a:off x="1038225" y="5742005"/>
                <a:ext cx="10264342" cy="826124"/>
              </a:xfrm>
              <a:prstGeom prst="rect">
                <a:avLst/>
              </a:prstGeom>
              <a:blipFill>
                <a:blip r:embed="rId10"/>
                <a:stretch>
                  <a:fillRect l="-594" b="-1259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57100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FCEE2C88-6C8F-484D-AF69-578F576B1F44}" type="slidenum">
              <a:rPr lang="en-US" smtClean="0">
                <a:latin typeface="+mn-lt"/>
                <a:cs typeface="+mn-ea"/>
                <a:sym typeface="+mn-lt"/>
              </a:rPr>
              <a:pPr/>
              <a:t>9</a:t>
            </a:fld>
            <a:endParaRPr lang="en-US" dirty="0">
              <a:latin typeface="+mn-lt"/>
              <a:cs typeface="+mn-ea"/>
              <a:sym typeface="+mn-lt"/>
            </a:endParaRPr>
          </a:p>
        </p:txBody>
      </p:sp>
      <p:sp>
        <p:nvSpPr>
          <p:cNvPr id="41" name="文本占位符 17"/>
          <p:cNvSpPr txBox="1">
            <a:spLocks/>
          </p:cNvSpPr>
          <p:nvPr/>
        </p:nvSpPr>
        <p:spPr>
          <a:xfrm>
            <a:off x="246994" y="445160"/>
            <a:ext cx="3620156" cy="58666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sz="4000" dirty="0">
                <a:latin typeface="+mn-lt"/>
                <a:cs typeface="+mn-ea"/>
                <a:sym typeface="+mn-lt"/>
              </a:rPr>
              <a:t>PCA </a:t>
            </a:r>
            <a:r>
              <a:rPr lang="zh-CN" altLang="en-US" sz="4000" dirty="0">
                <a:latin typeface="+mn-lt"/>
                <a:cs typeface="+mn-ea"/>
                <a:sym typeface="+mn-lt"/>
              </a:rPr>
              <a:t>算法步骤</a:t>
            </a:r>
          </a:p>
        </p:txBody>
      </p:sp>
      <mc:AlternateContent xmlns:mc="http://schemas.openxmlformats.org/markup-compatibility/2006" xmlns:a14="http://schemas.microsoft.com/office/drawing/2010/main">
        <mc:Choice Requires="a14">
          <p:sp>
            <p:nvSpPr>
              <p:cNvPr id="4" name="矩形 3">
                <a:extLst>
                  <a:ext uri="{FF2B5EF4-FFF2-40B4-BE49-F238E27FC236}">
                    <a16:creationId xmlns:a16="http://schemas.microsoft.com/office/drawing/2014/main" id="{78AF802B-F4C6-4C02-8072-D9D3CD858138}"/>
                  </a:ext>
                </a:extLst>
              </p:cNvPr>
              <p:cNvSpPr/>
              <p:nvPr/>
            </p:nvSpPr>
            <p:spPr>
              <a:xfrm>
                <a:off x="1552574" y="1788518"/>
                <a:ext cx="9086851" cy="3471463"/>
              </a:xfrm>
              <a:prstGeom prst="rect">
                <a:avLst/>
              </a:prstGeom>
            </p:spPr>
            <p:txBody>
              <a:bodyPr wrap="square">
                <a:spAutoFit/>
              </a:bodyPr>
              <a:lstStyle/>
              <a:p>
                <a:pPr>
                  <a:lnSpc>
                    <a:spcPct val="125000"/>
                  </a:lnSpc>
                </a:pPr>
                <a:r>
                  <a:rPr lang="zh-CN" altLang="en-US" sz="2400" dirty="0"/>
                  <a:t>假设原始数据是</a:t>
                </a:r>
                <a:r>
                  <a:rPr lang="en-US" altLang="zh-CN" sz="2400" dirty="0"/>
                  <a:t>p</a:t>
                </a:r>
                <a:r>
                  <a:rPr lang="zh-CN" altLang="en-US" sz="2400" dirty="0"/>
                  <a:t>行</a:t>
                </a:r>
                <a:r>
                  <a:rPr lang="en-US" altLang="zh-CN" sz="2400" dirty="0"/>
                  <a:t>N</a:t>
                </a:r>
                <a:r>
                  <a:rPr lang="zh-CN" altLang="en-US" sz="2400" dirty="0"/>
                  <a:t>列的矩阵</a:t>
                </a:r>
                <a:r>
                  <a:rPr lang="en-US" altLang="zh-CN" sz="2400" dirty="0"/>
                  <a:t>X</a:t>
                </a:r>
                <a:r>
                  <a:rPr lang="zh-CN" altLang="en-US" sz="2400" dirty="0"/>
                  <a:t>：</a:t>
                </a:r>
              </a:p>
              <a:p>
                <a:pPr>
                  <a:lnSpc>
                    <a:spcPct val="125000"/>
                  </a:lnSpc>
                </a:pPr>
                <a:r>
                  <a:rPr lang="zh-CN" altLang="en-US" sz="2400" dirty="0"/>
                  <a:t>    ① 对矩阵</a:t>
                </a:r>
                <a:r>
                  <a:rPr lang="en-US" altLang="zh-CN" sz="2400" dirty="0"/>
                  <a:t>X</a:t>
                </a:r>
                <a:r>
                  <a:rPr lang="zh-CN" altLang="en-US" sz="2400" dirty="0"/>
                  <a:t>的每一行（代表一个特征）进行中心化；</a:t>
                </a:r>
              </a:p>
              <a:p>
                <a:pPr>
                  <a:lnSpc>
                    <a:spcPct val="125000"/>
                  </a:lnSpc>
                </a:pPr>
                <a:r>
                  <a:rPr lang="zh-CN" altLang="en-US" sz="2400" dirty="0"/>
                  <a:t>    ② 求协方差矩阵</a:t>
                </a:r>
                <a14:m>
                  <m:oMath xmlns:m="http://schemas.openxmlformats.org/officeDocument/2006/math">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𝐶</m:t>
                    </m:r>
                    <m:r>
                      <a:rPr lang="en-US" altLang="zh-CN" sz="2400"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1</m:t>
                        </m:r>
                      </m:num>
                      <m:den>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𝑁</m:t>
                        </m:r>
                      </m:den>
                    </m:f>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𝑋</m:t>
                    </m:r>
                    <m:sSup>
                      <m:sSupPr>
                        <m:ctrlPr>
                          <a:rPr lang="zh-CN" altLang="zh-CN" sz="2400"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𝑋</m:t>
                        </m:r>
                      </m:e>
                      <m:sup>
                        <m:r>
                          <a:rPr lang="en-US" altLang="zh-CN" sz="2400"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𝑇</m:t>
                        </m:r>
                      </m:sup>
                    </m:sSup>
                  </m:oMath>
                </a14:m>
                <a:r>
                  <a:rPr lang="zh-CN" altLang="en-US" sz="2400" dirty="0"/>
                  <a:t>；</a:t>
                </a:r>
              </a:p>
              <a:p>
                <a:pPr>
                  <a:lnSpc>
                    <a:spcPct val="125000"/>
                  </a:lnSpc>
                </a:pPr>
                <a:r>
                  <a:rPr lang="zh-CN" altLang="en-US" sz="2400" dirty="0"/>
                  <a:t>    ③ 求协方差矩阵</a:t>
                </a:r>
                <a:r>
                  <a:rPr lang="en-US" altLang="zh-CN" sz="2400" dirty="0"/>
                  <a:t>C</a:t>
                </a:r>
                <a:r>
                  <a:rPr lang="zh-CN" altLang="en-US" sz="2400" dirty="0"/>
                  <a:t>的特征值及特征向量；</a:t>
                </a:r>
              </a:p>
              <a:p>
                <a:pPr>
                  <a:lnSpc>
                    <a:spcPct val="125000"/>
                  </a:lnSpc>
                </a:pPr>
                <a:r>
                  <a:rPr lang="zh-CN" altLang="en-US" sz="2400" dirty="0"/>
                  <a:t>    ④ 将特征向量对应特征值从大到小的顺序从上到下排列成矩阵，取出其中前</a:t>
                </a:r>
                <a:r>
                  <a:rPr lang="en-US" altLang="zh-CN" sz="2400" dirty="0"/>
                  <a:t>q</a:t>
                </a:r>
                <a:r>
                  <a:rPr lang="zh-CN" altLang="en-US" sz="2400" dirty="0"/>
                  <a:t>行组成用于变换的矩阵</a:t>
                </a:r>
                <a:r>
                  <a:rPr lang="en-US" altLang="zh-CN" sz="2400" dirty="0"/>
                  <a:t>Y</a:t>
                </a:r>
                <a:r>
                  <a:rPr lang="zh-CN" altLang="en-US" sz="2400" dirty="0"/>
                  <a:t>；</a:t>
                </a:r>
              </a:p>
              <a:p>
                <a:pPr>
                  <a:lnSpc>
                    <a:spcPct val="125000"/>
                  </a:lnSpc>
                </a:pPr>
                <a:r>
                  <a:rPr lang="zh-CN" altLang="en-US" sz="2400" dirty="0"/>
                  <a:t>    ⑤ </a:t>
                </a:r>
                <a:r>
                  <a:rPr lang="en-US" altLang="zh-CN" sz="2400" dirty="0"/>
                  <a:t>Z=YX</a:t>
                </a:r>
                <a:r>
                  <a:rPr lang="zh-CN" altLang="en-US" sz="2400" dirty="0"/>
                  <a:t>即实现了数据降维。</a:t>
                </a:r>
              </a:p>
            </p:txBody>
          </p:sp>
        </mc:Choice>
        <mc:Fallback xmlns="">
          <p:sp>
            <p:nvSpPr>
              <p:cNvPr id="4" name="矩形 3">
                <a:extLst>
                  <a:ext uri="{FF2B5EF4-FFF2-40B4-BE49-F238E27FC236}">
                    <a16:creationId xmlns:a16="http://schemas.microsoft.com/office/drawing/2014/main" id="{78AF802B-F4C6-4C02-8072-D9D3CD858138}"/>
                  </a:ext>
                </a:extLst>
              </p:cNvPr>
              <p:cNvSpPr>
                <a:spLocks noRot="1" noChangeAspect="1" noMove="1" noResize="1" noEditPoints="1" noAdjustHandles="1" noChangeArrowheads="1" noChangeShapeType="1" noTextEdit="1"/>
              </p:cNvSpPr>
              <p:nvPr/>
            </p:nvSpPr>
            <p:spPr>
              <a:xfrm>
                <a:off x="1552574" y="1788518"/>
                <a:ext cx="9086851" cy="3471463"/>
              </a:xfrm>
              <a:prstGeom prst="rect">
                <a:avLst/>
              </a:prstGeom>
              <a:blipFill>
                <a:blip r:embed="rId2"/>
                <a:stretch>
                  <a:fillRect l="-1074" r="-1611" b="-298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475346914"/>
      </p:ext>
    </p:extLst>
  </p:cSld>
  <p:clrMapOvr>
    <a:masterClrMapping/>
  </p:clrMapOvr>
</p:sld>
</file>

<file path=ppt/theme/theme1.xml><?xml version="1.0" encoding="utf-8"?>
<a:theme xmlns:a="http://schemas.openxmlformats.org/drawingml/2006/main" name="Office Theme">
  <a:themeElements>
    <a:clrScheme name="红色">
      <a:dk1>
        <a:sysClr val="windowText" lastClr="000000"/>
      </a:dk1>
      <a:lt1>
        <a:sysClr val="window" lastClr="FFFFFF"/>
      </a:lt1>
      <a:dk2>
        <a:srgbClr val="44546A"/>
      </a:dk2>
      <a:lt2>
        <a:srgbClr val="E7E6E6"/>
      </a:lt2>
      <a:accent1>
        <a:srgbClr val="F23B48"/>
      </a:accent1>
      <a:accent2>
        <a:srgbClr val="3F3F3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23B48"/>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1_Office Theme">
  <a:themeElements>
    <a:clrScheme name="红色">
      <a:dk1>
        <a:sysClr val="windowText" lastClr="000000"/>
      </a:dk1>
      <a:lt1>
        <a:sysClr val="window" lastClr="FFFFFF"/>
      </a:lt1>
      <a:dk2>
        <a:srgbClr val="44546A"/>
      </a:dk2>
      <a:lt2>
        <a:srgbClr val="E7E6E6"/>
      </a:lt2>
      <a:accent1>
        <a:srgbClr val="F23B48"/>
      </a:accent1>
      <a:accent2>
        <a:srgbClr val="3F3F3F"/>
      </a:accent2>
      <a:accent3>
        <a:srgbClr val="F23B48"/>
      </a:accent3>
      <a:accent4>
        <a:srgbClr val="3F3F3F"/>
      </a:accent4>
      <a:accent5>
        <a:srgbClr val="F23B48"/>
      </a:accent5>
      <a:accent6>
        <a:srgbClr val="3F3F3F"/>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主题1</Template>
  <TotalTime>12750</TotalTime>
  <Words>2641</Words>
  <Application>Microsoft Office PowerPoint</Application>
  <PresentationFormat>宽屏</PresentationFormat>
  <Paragraphs>191</Paragraphs>
  <Slides>37</Slides>
  <Notes>2</Notes>
  <HiddenSlides>0</HiddenSlides>
  <MMClips>0</MMClips>
  <ScaleCrop>false</ScaleCrop>
  <HeadingPairs>
    <vt:vector size="8" baseType="variant">
      <vt:variant>
        <vt:lpstr>已用的字体</vt:lpstr>
      </vt:variant>
      <vt:variant>
        <vt:i4>8</vt:i4>
      </vt:variant>
      <vt:variant>
        <vt:lpstr>主题</vt:lpstr>
      </vt:variant>
      <vt:variant>
        <vt:i4>2</vt:i4>
      </vt:variant>
      <vt:variant>
        <vt:lpstr>嵌入 OLE 服务器</vt:lpstr>
      </vt:variant>
      <vt:variant>
        <vt:i4>1</vt:i4>
      </vt:variant>
      <vt:variant>
        <vt:lpstr>幻灯片标题</vt:lpstr>
      </vt:variant>
      <vt:variant>
        <vt:i4>37</vt:i4>
      </vt:variant>
    </vt:vector>
  </HeadingPairs>
  <TitlesOfParts>
    <vt:vector size="48" baseType="lpstr">
      <vt:lpstr>Lato</vt:lpstr>
      <vt:lpstr>Raleway</vt:lpstr>
      <vt:lpstr>宋体</vt:lpstr>
      <vt:lpstr>微软雅黑</vt:lpstr>
      <vt:lpstr>Arial</vt:lpstr>
      <vt:lpstr>Calibri</vt:lpstr>
      <vt:lpstr>Cambria Math</vt:lpstr>
      <vt:lpstr>Times New Roman</vt:lpstr>
      <vt:lpstr>Office Theme</vt:lpstr>
      <vt:lpstr>11_Office Theme</vt:lpstr>
      <vt:lpstr>Equation</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jsc the</cp:lastModifiedBy>
  <cp:revision>373</cp:revision>
  <dcterms:created xsi:type="dcterms:W3CDTF">2017-02-13T15:17:59Z</dcterms:created>
  <dcterms:modified xsi:type="dcterms:W3CDTF">2022-08-25T03:56:15Z</dcterms:modified>
</cp:coreProperties>
</file>